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sldIdLst>
    <p:sldId id="271" r:id="rId2"/>
    <p:sldId id="276" r:id="rId3"/>
    <p:sldId id="277" r:id="rId4"/>
    <p:sldId id="278" r:id="rId5"/>
    <p:sldId id="273" r:id="rId6"/>
    <p:sldId id="274" r:id="rId7"/>
    <p:sldId id="275" r:id="rId8"/>
    <p:sldId id="281" r:id="rId9"/>
    <p:sldId id="258" r:id="rId10"/>
    <p:sldId id="259" r:id="rId11"/>
    <p:sldId id="256" r:id="rId12"/>
    <p:sldId id="272" r:id="rId13"/>
    <p:sldId id="257" r:id="rId14"/>
    <p:sldId id="260"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190"/>
  </p:normalViewPr>
  <p:slideViewPr>
    <p:cSldViewPr snapToGrid="0" snapToObjects="1">
      <p:cViewPr>
        <p:scale>
          <a:sx n="85" d="100"/>
          <a:sy n="85" d="100"/>
        </p:scale>
        <p:origin x="159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3F4DD-E737-8F49-B1ED-4F700B034E40}"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B788D-39CE-D04C-8CE1-1A6CDC7C9469}" type="slidenum">
              <a:rPr lang="en-US" smtClean="0"/>
              <a:t>‹#›</a:t>
            </a:fld>
            <a:endParaRPr lang="en-US"/>
          </a:p>
        </p:txBody>
      </p:sp>
    </p:spTree>
    <p:extLst>
      <p:ext uri="{BB962C8B-B14F-4D97-AF65-F5344CB8AC3E}">
        <p14:creationId xmlns:p14="http://schemas.microsoft.com/office/powerpoint/2010/main" val="2423217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wtrusts.org/en/research-and-analysis/fact-sheets/2019/07/21-million-americans-still-lack-broadband-connectivit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Morning everyone!</a:t>
            </a:r>
          </a:p>
          <a:p>
            <a:pPr marL="0" lvl="0" indent="0" algn="just" rtl="0">
              <a:lnSpc>
                <a:spcPct val="115000"/>
              </a:lnSpc>
              <a:spcBef>
                <a:spcPts val="80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I am Hasa, and I am here to my proposal for an initiative to tackle food insecurity while proving supporting infrastructure to further digital inclusively in the City of Philadelphia.</a:t>
            </a:r>
          </a:p>
          <a:p>
            <a:pPr marL="0" lvl="0" indent="0" algn="just" rtl="0">
              <a:lnSpc>
                <a:spcPct val="115000"/>
              </a:lnSpc>
              <a:spcBef>
                <a:spcPts val="800"/>
              </a:spcBef>
              <a:spcAft>
                <a:spcPts val="0"/>
              </a:spcAft>
              <a:buClr>
                <a:schemeClr val="dk1"/>
              </a:buClr>
              <a:buSzPts val="1100"/>
              <a:buFont typeface="Arial"/>
              <a:buNone/>
            </a:pPr>
            <a:endParaRPr lang="en-US" sz="2400" dirty="0">
              <a:solidFill>
                <a:srgbClr val="202124"/>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11710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Morning everyone!</a:t>
            </a:r>
          </a:p>
          <a:p>
            <a:pPr marL="0" lvl="0" indent="0" algn="just" rtl="0">
              <a:lnSpc>
                <a:spcPct val="115000"/>
              </a:lnSpc>
              <a:spcBef>
                <a:spcPts val="80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I am Hasa, and I am here to my proposal for an initiative to tackle food insecurity while proving supporting infrastructure to further digital inclusively in the City of Philadelphia.</a:t>
            </a:r>
          </a:p>
          <a:p>
            <a:pPr marL="0" lvl="0" indent="0" algn="just" rtl="0">
              <a:lnSpc>
                <a:spcPct val="115000"/>
              </a:lnSpc>
              <a:spcBef>
                <a:spcPts val="800"/>
              </a:spcBef>
              <a:spcAft>
                <a:spcPts val="0"/>
              </a:spcAft>
              <a:buClr>
                <a:schemeClr val="dk1"/>
              </a:buClr>
              <a:buSzPts val="1100"/>
              <a:buFont typeface="Arial"/>
              <a:buNone/>
            </a:pPr>
            <a:endParaRPr lang="en-US" sz="2400" dirty="0">
              <a:solidFill>
                <a:srgbClr val="202124"/>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42500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Morning everyone!</a:t>
            </a:r>
          </a:p>
          <a:p>
            <a:pPr marL="0" lvl="0" indent="0" algn="just" rtl="0">
              <a:lnSpc>
                <a:spcPct val="115000"/>
              </a:lnSpc>
              <a:spcBef>
                <a:spcPts val="80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I am Hasa, and I am here to my proposal for an initiative to tackle food insecurity while proving supporting infrastructure to further digital inclusively in the City of Philadelphia.</a:t>
            </a:r>
          </a:p>
          <a:p>
            <a:pPr marL="0" lvl="0" indent="0" algn="just" rtl="0">
              <a:lnSpc>
                <a:spcPct val="115000"/>
              </a:lnSpc>
              <a:spcBef>
                <a:spcPts val="800"/>
              </a:spcBef>
              <a:spcAft>
                <a:spcPts val="0"/>
              </a:spcAft>
              <a:buClr>
                <a:schemeClr val="dk1"/>
              </a:buClr>
              <a:buSzPts val="1100"/>
              <a:buFont typeface="Arial"/>
              <a:buNone/>
            </a:pPr>
            <a:endParaRPr lang="en-US" sz="2400" dirty="0">
              <a:solidFill>
                <a:srgbClr val="202124"/>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3798260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dirty="0"/>
              <a:t>Food insecurity, affected 10.5 percent of all U.S. households in 2020, unchanged from 2019. Households with children, however, experienced statistically significant increases in food insecurity during the Coronavirus (COVID-19) pandemic, even as overall food insecurity stayed the same. In 2020, 85.2 percent of households with children were food secure, while 14.8 percent were food-insecure, up from 13.6 percent in 2019.</a:t>
            </a:r>
          </a:p>
          <a:p>
            <a:pPr marL="0" lvl="0" indent="0" algn="just" rtl="0">
              <a:lnSpc>
                <a:spcPct val="115000"/>
              </a:lnSpc>
              <a:spcBef>
                <a:spcPts val="0"/>
              </a:spcBef>
              <a:spcAft>
                <a:spcPts val="0"/>
              </a:spcAft>
              <a:buClr>
                <a:schemeClr val="dk1"/>
              </a:buClr>
              <a:buSzPts val="1100"/>
              <a:buFont typeface="Arial"/>
              <a:buNone/>
            </a:pPr>
            <a:endParaRPr lang="en-US" sz="2400" dirty="0">
              <a:solidFill>
                <a:srgbClr val="202124"/>
              </a:solidFill>
              <a:highlight>
                <a:srgbClr val="FFFFFF"/>
              </a:highlight>
              <a:latin typeface="Georgia"/>
              <a:ea typeface="Georgia"/>
              <a:cs typeface="Georgia"/>
              <a:sym typeface="Georgia"/>
            </a:endParaRPr>
          </a:p>
          <a:p>
            <a:r>
              <a:rPr lang="en-US" sz="1200" b="0" i="0" u="none" strike="noStrike" kern="1200" dirty="0">
                <a:solidFill>
                  <a:schemeClr val="tx1"/>
                </a:solidFill>
                <a:effectLst/>
                <a:highlight>
                  <a:srgbClr val="FFFFFF"/>
                </a:highlight>
                <a:latin typeface="+mn-lt"/>
                <a:ea typeface="+mn-ea"/>
                <a:cs typeface="+mn-cs"/>
              </a:rPr>
              <a:t>But the Federal Communications Commission estimates that more than </a:t>
            </a:r>
            <a:r>
              <a:rPr lang="en-US" sz="1200" b="0" i="0" u="none" strike="noStrike" kern="1200" dirty="0">
                <a:solidFill>
                  <a:schemeClr val="tx1"/>
                </a:solidFill>
                <a:effectLst/>
                <a:highlight>
                  <a:srgbClr val="FFFFFF"/>
                </a:highlight>
                <a:latin typeface="+mn-lt"/>
                <a:ea typeface="+mn-ea"/>
                <a:cs typeface="+mn-cs"/>
                <a:hlinkClick r:id="rId3"/>
              </a:rPr>
              <a:t>21 million people</a:t>
            </a:r>
            <a:r>
              <a:rPr lang="en-US" sz="1200" b="0" i="0" u="none" strike="noStrike" kern="1200" dirty="0">
                <a:solidFill>
                  <a:schemeClr val="tx1"/>
                </a:solidFill>
                <a:effectLst/>
                <a:highlight>
                  <a:srgbClr val="FFFFFF"/>
                </a:highlight>
                <a:latin typeface="+mn-lt"/>
                <a:ea typeface="+mn-ea"/>
                <a:cs typeface="+mn-cs"/>
              </a:rPr>
              <a:t> in the United States don’t have that connection. That includes nearly 3 in 10 people—27 percent—who live in such rural places as the outreaches of Maine and the fertile fields of Indiana, as well as 2 percent of those living in cities. </a:t>
            </a:r>
          </a:p>
          <a:p>
            <a:r>
              <a:rPr lang="en-US" sz="1200" b="0" i="0" u="none" strike="noStrike" kern="1200" dirty="0">
                <a:solidFill>
                  <a:schemeClr val="tx1"/>
                </a:solidFill>
                <a:effectLst/>
                <a:highlight>
                  <a:srgbClr val="FFFFFF"/>
                </a:highlight>
                <a:latin typeface="+mn-lt"/>
                <a:ea typeface="+mn-ea"/>
                <a:cs typeface="+mn-cs"/>
              </a:rPr>
              <a:t>Research shows that 40 percent of schools lack broadband, as do 60 percent of health care facilities outside metropolitan areas.</a:t>
            </a:r>
          </a:p>
        </p:txBody>
      </p:sp>
    </p:spTree>
    <p:extLst>
      <p:ext uri="{BB962C8B-B14F-4D97-AF65-F5344CB8AC3E}">
        <p14:creationId xmlns:p14="http://schemas.microsoft.com/office/powerpoint/2010/main" val="223385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3f00e84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800"/>
              </a:spcBef>
              <a:spcAft>
                <a:spcPts val="0"/>
              </a:spcAft>
              <a:buClr>
                <a:schemeClr val="dk1"/>
              </a:buClr>
              <a:buSzPts val="1100"/>
              <a:buFont typeface="Arial"/>
              <a:buNone/>
            </a:pPr>
            <a:r>
              <a:rPr lang="en-US" sz="1100" dirty="0">
                <a:solidFill>
                  <a:schemeClr val="dk1"/>
                </a:solidFill>
                <a:latin typeface="Georgia"/>
                <a:ea typeface="Georgia"/>
                <a:cs typeface="Georgia"/>
                <a:sym typeface="Georgia"/>
              </a:rPr>
              <a:t>Food is one the basic necessities as human being and access to internet is one of those basic requirements to survive in the current day and age. In Philadelphia, food insecurity levels rose to 28.6% in 2021 from 24% in 2018.</a:t>
            </a:r>
          </a:p>
          <a:p>
            <a:pPr marL="0" lvl="0" indent="0" algn="just" rtl="0">
              <a:lnSpc>
                <a:spcPct val="115000"/>
              </a:lnSpc>
              <a:spcBef>
                <a:spcPts val="800"/>
              </a:spcBef>
              <a:spcAft>
                <a:spcPts val="0"/>
              </a:spcAft>
              <a:buClr>
                <a:schemeClr val="dk1"/>
              </a:buClr>
              <a:buSzPts val="1100"/>
              <a:buFont typeface="Arial"/>
              <a:buNone/>
            </a:pPr>
            <a:r>
              <a:rPr lang="en-US" sz="1100" dirty="0">
                <a:solidFill>
                  <a:srgbClr val="202124"/>
                </a:solidFill>
                <a:highlight>
                  <a:srgbClr val="FFFFFF"/>
                </a:highlight>
                <a:latin typeface="Georgia"/>
                <a:ea typeface="Georgia"/>
                <a:cs typeface="Georgia"/>
                <a:sym typeface="Georgia"/>
              </a:rPr>
              <a:t> </a:t>
            </a:r>
          </a:p>
          <a:p>
            <a:pPr marL="0" lvl="0" indent="0" algn="just" rtl="0">
              <a:lnSpc>
                <a:spcPct val="115000"/>
              </a:lnSpc>
              <a:spcBef>
                <a:spcPts val="0"/>
              </a:spcBef>
              <a:spcAft>
                <a:spcPts val="0"/>
              </a:spcAft>
              <a:buClr>
                <a:schemeClr val="dk1"/>
              </a:buClr>
              <a:buSzPts val="1100"/>
              <a:buFont typeface="Arial"/>
              <a:buNone/>
            </a:pPr>
            <a:r>
              <a:rPr lang="en-US" sz="1100" dirty="0">
                <a:solidFill>
                  <a:srgbClr val="202124"/>
                </a:solidFill>
                <a:highlight>
                  <a:srgbClr val="FFFFFF"/>
                </a:highlight>
                <a:latin typeface="Georgia"/>
                <a:ea typeface="Georgia"/>
                <a:cs typeface="Georgia"/>
                <a:sym typeface="Georgia"/>
              </a:rPr>
              <a:t>One hand we have this huge population that needs food and one the other we witness food going to waste at supermarket, restaurants, cafes etc. according to the Philly government </a:t>
            </a:r>
            <a:r>
              <a:rPr lang="en-US" sz="1100" b="1" dirty="0">
                <a:solidFill>
                  <a:srgbClr val="202124"/>
                </a:solidFill>
                <a:latin typeface="Georgia"/>
                <a:ea typeface="Georgia"/>
                <a:cs typeface="Georgia"/>
                <a:sym typeface="Georgia"/>
              </a:rPr>
              <a:t>nearly 17% of trash sent to the landfill is wasted food</a:t>
            </a:r>
            <a:r>
              <a:rPr lang="en-US" sz="1100" dirty="0">
                <a:solidFill>
                  <a:srgbClr val="202124"/>
                </a:solidFill>
                <a:highlight>
                  <a:srgbClr val="FFFFFF"/>
                </a:highlight>
                <a:latin typeface="Georgia"/>
                <a:ea typeface="Georgia"/>
                <a:cs typeface="Georgia"/>
                <a:sym typeface="Georgia"/>
              </a:rPr>
              <a:t>. To effective link the supply to demand, and to identify the communities and </a:t>
            </a:r>
            <a:r>
              <a:rPr lang="en-US" sz="1100" dirty="0" err="1">
                <a:solidFill>
                  <a:srgbClr val="202124"/>
                </a:solidFill>
                <a:highlight>
                  <a:srgbClr val="FFFFFF"/>
                </a:highlight>
                <a:latin typeface="Georgia"/>
                <a:ea typeface="Georgia"/>
                <a:cs typeface="Georgia"/>
                <a:sym typeface="Georgia"/>
              </a:rPr>
              <a:t>neighbourhoods</a:t>
            </a:r>
            <a:r>
              <a:rPr lang="en-US" sz="1100" dirty="0">
                <a:solidFill>
                  <a:srgbClr val="202124"/>
                </a:solidFill>
                <a:highlight>
                  <a:srgbClr val="FFFFFF"/>
                </a:highlight>
                <a:latin typeface="Georgia"/>
                <a:ea typeface="Georgia"/>
                <a:cs typeface="Georgia"/>
                <a:sym typeface="Georgia"/>
              </a:rPr>
              <a:t> that are in dire need, we would be using data collection and machine learning algorithms, the workflow of this and the methodology. Along with food distribution we will also be establishing a network of hotspots through the city at these locations. Which would further be explained by Shaun in the further along.</a:t>
            </a:r>
            <a:endParaRPr dirty="0"/>
          </a:p>
        </p:txBody>
      </p:sp>
      <p:sp>
        <p:nvSpPr>
          <p:cNvPr id="52" name="Google Shape;52;g103f00e847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3f00e847c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dirty="0">
                <a:solidFill>
                  <a:srgbClr val="202124"/>
                </a:solidFill>
                <a:highlight>
                  <a:srgbClr val="FFFFFF"/>
                </a:highlight>
                <a:latin typeface="Georgia"/>
                <a:ea typeface="Georgia"/>
                <a:cs typeface="Georgia"/>
                <a:sym typeface="Georgia"/>
              </a:rPr>
              <a:t>Keeping in mind the target users, communities prone to food insecurity and digital inequality, I  have identified few of the user types.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0" name="Google Shape;140;g103f00e847c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2100" dirty="0">
                <a:solidFill>
                  <a:schemeClr val="dk1"/>
                </a:solidFill>
                <a:latin typeface="Calibri"/>
                <a:ea typeface="Calibri"/>
                <a:cs typeface="Calibri"/>
                <a:sym typeface="Calibri"/>
              </a:rPr>
              <a:t>In the first step, three main types datasets will be collected. The first one is Wi-Fi Resources Datasets. That will tell us where the existing internet is. And how is the condition.</a:t>
            </a:r>
          </a:p>
          <a:p>
            <a:pPr marL="158750" marR="0" lvl="0" indent="0" algn="l" rtl="0">
              <a:lnSpc>
                <a:spcPct val="100000"/>
              </a:lnSpc>
              <a:spcBef>
                <a:spcPts val="0"/>
              </a:spcBef>
              <a:spcAft>
                <a:spcPts val="0"/>
              </a:spcAft>
              <a:buClr>
                <a:srgbClr val="000000"/>
              </a:buClr>
              <a:buSzPts val="1100"/>
              <a:buFont typeface="Arial"/>
              <a:buNone/>
            </a:pPr>
            <a:endParaRPr lang="en-US" sz="210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en-US" sz="2100" dirty="0">
                <a:solidFill>
                  <a:schemeClr val="dk1"/>
                </a:solidFill>
                <a:latin typeface="Calibri"/>
                <a:ea typeface="Calibri"/>
                <a:cs typeface="Calibri"/>
                <a:sym typeface="Calibri"/>
              </a:rPr>
              <a:t>The second one is Food Supply Resources Datasets. This dataset mainly comes from supermarket, cafeteria, food hubs </a:t>
            </a:r>
            <a:r>
              <a:rPr lang="en-US" sz="2100" dirty="0" err="1">
                <a:solidFill>
                  <a:schemeClr val="dk1"/>
                </a:solidFill>
                <a:latin typeface="Calibri"/>
                <a:ea typeface="Calibri"/>
                <a:cs typeface="Calibri"/>
                <a:sym typeface="Calibri"/>
              </a:rPr>
              <a:t>etc</a:t>
            </a:r>
            <a:r>
              <a:rPr lang="en-US" sz="2100" dirty="0">
                <a:solidFill>
                  <a:schemeClr val="dk1"/>
                </a:solidFill>
                <a:latin typeface="Calibri"/>
                <a:ea typeface="Calibri"/>
                <a:cs typeface="Calibri"/>
                <a:sym typeface="Calibri"/>
              </a:rPr>
              <a:t> etc. It will tell us where and when to collect the food.</a:t>
            </a:r>
            <a:endParaRPr lang="en-US" sz="2100" dirty="0">
              <a:solidFill>
                <a:schemeClr val="dk1"/>
              </a:solidFill>
            </a:endParaRPr>
          </a:p>
          <a:p>
            <a:pPr marL="158750" marR="0" lvl="0" indent="0" algn="l" rtl="0">
              <a:lnSpc>
                <a:spcPct val="100000"/>
              </a:lnSpc>
              <a:spcBef>
                <a:spcPts val="0"/>
              </a:spcBef>
              <a:spcAft>
                <a:spcPts val="0"/>
              </a:spcAft>
              <a:buClr>
                <a:srgbClr val="000000"/>
              </a:buClr>
              <a:buSzPts val="1100"/>
              <a:buFont typeface="Arial"/>
              <a:buNone/>
            </a:pPr>
            <a:endParaRPr lang="en-US" sz="210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en-US" sz="2100" dirty="0">
                <a:solidFill>
                  <a:schemeClr val="dk1"/>
                </a:solidFill>
                <a:latin typeface="Calibri"/>
                <a:ea typeface="Calibri"/>
                <a:cs typeface="Calibri"/>
                <a:sym typeface="Calibri"/>
              </a:rPr>
              <a:t>The third one is Census Datasets, it will give us demography data and let us know the information about the community and where to send the food and internet. </a:t>
            </a:r>
            <a:endParaRPr lang="en-US" sz="2100" dirty="0">
              <a:solidFill>
                <a:schemeClr val="dk1"/>
              </a:solidFill>
            </a:endParaRPr>
          </a:p>
          <a:p>
            <a:pPr marL="158750" marR="0" lvl="0" indent="0" algn="l" rtl="0">
              <a:lnSpc>
                <a:spcPct val="100000"/>
              </a:lnSpc>
              <a:spcBef>
                <a:spcPts val="0"/>
              </a:spcBef>
              <a:spcAft>
                <a:spcPts val="0"/>
              </a:spcAft>
              <a:buClr>
                <a:srgbClr val="000000"/>
              </a:buClr>
              <a:buSzPts val="1100"/>
              <a:buFont typeface="Arial"/>
              <a:buNone/>
            </a:pPr>
            <a:endParaRPr lang="en-US" sz="2100" dirty="0">
              <a:solidFill>
                <a:schemeClr val="dk1"/>
              </a:solidFill>
            </a:endParaRPr>
          </a:p>
          <a:p>
            <a:pPr marL="158750" marR="0" lvl="0" indent="0" algn="l" rtl="0">
              <a:lnSpc>
                <a:spcPct val="100000"/>
              </a:lnSpc>
              <a:spcBef>
                <a:spcPts val="0"/>
              </a:spcBef>
              <a:spcAft>
                <a:spcPts val="0"/>
              </a:spcAft>
              <a:buClr>
                <a:srgbClr val="000000"/>
              </a:buClr>
              <a:buSzPts val="1100"/>
              <a:buFont typeface="Arial"/>
              <a:buNone/>
            </a:pPr>
            <a:endParaRPr sz="21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B788D-39CE-D04C-8CE1-1A6CDC7C9469}" type="slidenum">
              <a:rPr lang="en-US" smtClean="0"/>
              <a:t>11</a:t>
            </a:fld>
            <a:endParaRPr lang="en-US"/>
          </a:p>
        </p:txBody>
      </p:sp>
    </p:spTree>
    <p:extLst>
      <p:ext uri="{BB962C8B-B14F-4D97-AF65-F5344CB8AC3E}">
        <p14:creationId xmlns:p14="http://schemas.microsoft.com/office/powerpoint/2010/main" val="359829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Morning everyone!</a:t>
            </a:r>
          </a:p>
          <a:p>
            <a:pPr marL="0" lvl="0" indent="0" algn="just" rtl="0">
              <a:lnSpc>
                <a:spcPct val="115000"/>
              </a:lnSpc>
              <a:spcBef>
                <a:spcPts val="80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I am Hasa, and I am here to my proposal for an initiative to tackle food insecurity while proving supporting infrastructure to further digital inclusively in the City of Philadelphia.</a:t>
            </a:r>
          </a:p>
          <a:p>
            <a:pPr marL="0" lvl="0" indent="0" algn="just" rtl="0">
              <a:lnSpc>
                <a:spcPct val="115000"/>
              </a:lnSpc>
              <a:spcBef>
                <a:spcPts val="800"/>
              </a:spcBef>
              <a:spcAft>
                <a:spcPts val="0"/>
              </a:spcAft>
              <a:buClr>
                <a:schemeClr val="dk1"/>
              </a:buClr>
              <a:buSzPts val="1100"/>
              <a:buFont typeface="Arial"/>
              <a:buNone/>
            </a:pPr>
            <a:endParaRPr lang="en-US" sz="2400" dirty="0">
              <a:solidFill>
                <a:srgbClr val="202124"/>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1557186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8CDD9C9-FEDE-1849-8B3E-4F969E4D0CE6}"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6165356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DD9C9-FEDE-1849-8B3E-4F969E4D0CE6}"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2925765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DD9C9-FEDE-1849-8B3E-4F969E4D0CE6}"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2440301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17"/>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5" name="Google Shape;15;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50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DD9C9-FEDE-1849-8B3E-4F969E4D0CE6}"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245045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8CDD9C9-FEDE-1849-8B3E-4F969E4D0CE6}"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6714320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8CDD9C9-FEDE-1849-8B3E-4F969E4D0CE6}" type="datetimeFigureOut">
              <a:rPr lang="en-US" smtClean="0"/>
              <a:t>4/22/22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136692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8CDD9C9-FEDE-1849-8B3E-4F969E4D0CE6}"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34AE33-6E6A-F149-987E-10081E8ACA3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75389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DD9C9-FEDE-1849-8B3E-4F969E4D0CE6}"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1527923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DD9C9-FEDE-1849-8B3E-4F969E4D0CE6}"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15972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8CDD9C9-FEDE-1849-8B3E-4F969E4D0CE6}" type="datetimeFigureOut">
              <a:rPr lang="en-US" smtClean="0"/>
              <a:t>4/22/22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82401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8CDD9C9-FEDE-1849-8B3E-4F969E4D0CE6}" type="datetimeFigureOut">
              <a:rPr lang="en-US" smtClean="0"/>
              <a:t>4/22/22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034AE33-6E6A-F149-987E-10081E8ACA30}" type="slidenum">
              <a:rPr lang="en-US" smtClean="0"/>
              <a:t>‹#›</a:t>
            </a:fld>
            <a:endParaRPr lang="en-US"/>
          </a:p>
        </p:txBody>
      </p:sp>
    </p:spTree>
    <p:extLst>
      <p:ext uri="{BB962C8B-B14F-4D97-AF65-F5344CB8AC3E}">
        <p14:creationId xmlns:p14="http://schemas.microsoft.com/office/powerpoint/2010/main" val="3710828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8CDD9C9-FEDE-1849-8B3E-4F969E4D0CE6}" type="datetimeFigureOut">
              <a:rPr lang="en-US" smtClean="0"/>
              <a:t>4/22/22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034AE33-6E6A-F149-987E-10081E8ACA30}" type="slidenum">
              <a:rPr lang="en-US" smtClean="0"/>
              <a:t>‹#›</a:t>
            </a:fld>
            <a:endParaRPr lang="en-US"/>
          </a:p>
        </p:txBody>
      </p:sp>
    </p:spTree>
    <p:extLst>
      <p:ext uri="{BB962C8B-B14F-4D97-AF65-F5344CB8AC3E}">
        <p14:creationId xmlns:p14="http://schemas.microsoft.com/office/powerpoint/2010/main" val="3992737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3" name="Google Shape;252;p27">
            <a:extLst>
              <a:ext uri="{FF2B5EF4-FFF2-40B4-BE49-F238E27FC236}">
                <a16:creationId xmlns:a16="http://schemas.microsoft.com/office/drawing/2014/main" id="{8290E411-7EFA-C246-BEB1-25245610B1B5}"/>
              </a:ext>
            </a:extLst>
          </p:cNvPr>
          <p:cNvSpPr txBox="1"/>
          <p:nvPr/>
        </p:nvSpPr>
        <p:spPr>
          <a:xfrm>
            <a:off x="10132142" y="6056073"/>
            <a:ext cx="2059859" cy="779518"/>
          </a:xfrm>
          <a:prstGeom prst="rect">
            <a:avLst/>
          </a:prstGeom>
          <a:noFill/>
          <a:ln>
            <a:noFill/>
          </a:ln>
        </p:spPr>
        <p:txBody>
          <a:bodyPr spcFirstLastPara="1" wrap="square" lIns="121900" tIns="60933" rIns="121900" bIns="60933" anchor="t" anchorCtr="0">
            <a:spAutoFit/>
          </a:bodyPr>
          <a:lstStyle/>
          <a:p>
            <a:pPr algn="r">
              <a:buClr>
                <a:srgbClr val="000000"/>
              </a:buClr>
              <a:buSzPts val="1600"/>
            </a:pPr>
            <a:r>
              <a:rPr lang="en-US" sz="2133" b="1" dirty="0">
                <a:solidFill>
                  <a:schemeClr val="accent5"/>
                </a:solidFill>
                <a:latin typeface="Calibri"/>
                <a:ea typeface="Calibri"/>
                <a:cs typeface="Calibri"/>
                <a:sym typeface="Calibri"/>
              </a:rPr>
              <a:t>Hasa Reddy</a:t>
            </a:r>
          </a:p>
          <a:p>
            <a:pPr algn="r">
              <a:buClr>
                <a:srgbClr val="000000"/>
              </a:buClr>
              <a:buSzPts val="1600"/>
            </a:pPr>
            <a:r>
              <a:rPr lang="en-US" sz="2133" b="1" dirty="0">
                <a:solidFill>
                  <a:schemeClr val="accent5"/>
                </a:solidFill>
                <a:latin typeface="Calibri"/>
                <a:ea typeface="Calibri"/>
                <a:cs typeface="Calibri"/>
                <a:sym typeface="Calibri"/>
              </a:rPr>
              <a:t>Capstone 2022</a:t>
            </a:r>
            <a:endParaRPr sz="2133" b="1" dirty="0">
              <a:solidFill>
                <a:schemeClr val="accent5"/>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BAE813A1-B8D6-AA4A-A462-74329DFA0EAE}"/>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2;p27">
            <a:extLst>
              <a:ext uri="{FF2B5EF4-FFF2-40B4-BE49-F238E27FC236}">
                <a16:creationId xmlns:a16="http://schemas.microsoft.com/office/drawing/2014/main" id="{AC18F769-27C7-A543-BA88-CA956C0F655A}"/>
              </a:ext>
            </a:extLst>
          </p:cNvPr>
          <p:cNvSpPr txBox="1"/>
          <p:nvPr/>
        </p:nvSpPr>
        <p:spPr>
          <a:xfrm>
            <a:off x="1799378" y="2403132"/>
            <a:ext cx="2723832" cy="1025932"/>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sz="5867" b="1" dirty="0">
                <a:solidFill>
                  <a:schemeClr val="accent3"/>
                </a:solidFill>
                <a:latin typeface="Calibri"/>
                <a:ea typeface="Calibri"/>
                <a:cs typeface="Calibri"/>
                <a:sym typeface="Calibri"/>
              </a:rPr>
              <a:t>InFood</a:t>
            </a:r>
            <a:endParaRPr sz="5867" b="1" dirty="0">
              <a:solidFill>
                <a:schemeClr val="accent3"/>
              </a:solidFill>
              <a:latin typeface="Calibri"/>
              <a:ea typeface="Calibri"/>
              <a:cs typeface="Calibri"/>
              <a:sym typeface="Calibri"/>
            </a:endParaRPr>
          </a:p>
        </p:txBody>
      </p:sp>
      <p:sp>
        <p:nvSpPr>
          <p:cNvPr id="9" name="Moon 8">
            <a:extLst>
              <a:ext uri="{FF2B5EF4-FFF2-40B4-BE49-F238E27FC236}">
                <a16:creationId xmlns:a16="http://schemas.microsoft.com/office/drawing/2014/main" id="{B376D313-3FDD-7E4D-902B-B40A8DD354E8}"/>
              </a:ext>
            </a:extLst>
          </p:cNvPr>
          <p:cNvSpPr/>
          <p:nvPr/>
        </p:nvSpPr>
        <p:spPr>
          <a:xfrm rot="16200000">
            <a:off x="2963583" y="3021449"/>
            <a:ext cx="591023" cy="1182045"/>
          </a:xfrm>
          <a:prstGeom prst="moon">
            <a:avLst/>
          </a:prstGeom>
          <a:solidFill>
            <a:srgbClr val="FFFF00"/>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5021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6D5F53-B6A6-5F4B-82B2-A9EFEC69696F}"/>
              </a:ext>
            </a:extLst>
          </p:cNvPr>
          <p:cNvGrpSpPr/>
          <p:nvPr/>
        </p:nvGrpSpPr>
        <p:grpSpPr>
          <a:xfrm>
            <a:off x="8434123" y="1916865"/>
            <a:ext cx="3669686" cy="3512385"/>
            <a:chOff x="8717465" y="1916865"/>
            <a:chExt cx="3159710" cy="3024269"/>
          </a:xfrm>
        </p:grpSpPr>
        <p:pic>
          <p:nvPicPr>
            <p:cNvPr id="4" name="Picture 3" descr="Map&#10;&#10;Description automatically generated">
              <a:extLst>
                <a:ext uri="{FF2B5EF4-FFF2-40B4-BE49-F238E27FC236}">
                  <a16:creationId xmlns:a16="http://schemas.microsoft.com/office/drawing/2014/main" id="{3DF0521E-C5E9-4849-9BC3-0D56DA2B8F06}"/>
                </a:ext>
              </a:extLst>
            </p:cNvPr>
            <p:cNvPicPr>
              <a:picLocks noChangeAspect="1"/>
            </p:cNvPicPr>
            <p:nvPr/>
          </p:nvPicPr>
          <p:blipFill rotWithShape="1">
            <a:blip r:embed="rId2"/>
            <a:srcRect r="26865"/>
            <a:stretch/>
          </p:blipFill>
          <p:spPr>
            <a:xfrm>
              <a:off x="8717465" y="1916865"/>
              <a:ext cx="3159710" cy="3024269"/>
            </a:xfrm>
            <a:prstGeom prst="rect">
              <a:avLst/>
            </a:prstGeom>
          </p:spPr>
        </p:pic>
        <p:pic>
          <p:nvPicPr>
            <p:cNvPr id="5" name="Picture 4" descr="Map&#10;&#10;Description automatically generated">
              <a:extLst>
                <a:ext uri="{FF2B5EF4-FFF2-40B4-BE49-F238E27FC236}">
                  <a16:creationId xmlns:a16="http://schemas.microsoft.com/office/drawing/2014/main" id="{79F6CAD4-3811-D644-9410-512C1C0FE9C0}"/>
                </a:ext>
              </a:extLst>
            </p:cNvPr>
            <p:cNvPicPr>
              <a:picLocks noChangeAspect="1"/>
            </p:cNvPicPr>
            <p:nvPr/>
          </p:nvPicPr>
          <p:blipFill rotWithShape="1">
            <a:blip r:embed="rId2"/>
            <a:srcRect l="73135" t="86468" r="3287" b="6636"/>
            <a:stretch/>
          </p:blipFill>
          <p:spPr>
            <a:xfrm>
              <a:off x="10858503" y="4483769"/>
              <a:ext cx="1018672" cy="208547"/>
            </a:xfrm>
            <a:prstGeom prst="rect">
              <a:avLst/>
            </a:prstGeom>
          </p:spPr>
        </p:pic>
      </p:grpSp>
      <p:grpSp>
        <p:nvGrpSpPr>
          <p:cNvPr id="8" name="Group 7">
            <a:extLst>
              <a:ext uri="{FF2B5EF4-FFF2-40B4-BE49-F238E27FC236}">
                <a16:creationId xmlns:a16="http://schemas.microsoft.com/office/drawing/2014/main" id="{B229AB29-9632-8C48-80F0-AB071183C8E8}"/>
              </a:ext>
            </a:extLst>
          </p:cNvPr>
          <p:cNvGrpSpPr/>
          <p:nvPr/>
        </p:nvGrpSpPr>
        <p:grpSpPr>
          <a:xfrm>
            <a:off x="4253858" y="1916865"/>
            <a:ext cx="4093188" cy="3512385"/>
            <a:chOff x="4107366" y="1916866"/>
            <a:chExt cx="3524358" cy="3024269"/>
          </a:xfrm>
        </p:grpSpPr>
        <p:pic>
          <p:nvPicPr>
            <p:cNvPr id="3" name="Picture 2" descr="Map&#10;&#10;Description automatically generated">
              <a:extLst>
                <a:ext uri="{FF2B5EF4-FFF2-40B4-BE49-F238E27FC236}">
                  <a16:creationId xmlns:a16="http://schemas.microsoft.com/office/drawing/2014/main" id="{6950D3BC-570F-A646-874A-23873D2D675E}"/>
                </a:ext>
              </a:extLst>
            </p:cNvPr>
            <p:cNvPicPr>
              <a:picLocks noChangeAspect="1"/>
            </p:cNvPicPr>
            <p:nvPr/>
          </p:nvPicPr>
          <p:blipFill rotWithShape="1">
            <a:blip r:embed="rId3"/>
            <a:srcRect r="18425"/>
            <a:stretch/>
          </p:blipFill>
          <p:spPr>
            <a:xfrm>
              <a:off x="4107366" y="1916866"/>
              <a:ext cx="3524358" cy="3024269"/>
            </a:xfrm>
            <a:prstGeom prst="rect">
              <a:avLst/>
            </a:prstGeom>
          </p:spPr>
        </p:pic>
        <p:pic>
          <p:nvPicPr>
            <p:cNvPr id="7" name="Picture 6" descr="Map&#10;&#10;Description automatically generated">
              <a:extLst>
                <a:ext uri="{FF2B5EF4-FFF2-40B4-BE49-F238E27FC236}">
                  <a16:creationId xmlns:a16="http://schemas.microsoft.com/office/drawing/2014/main" id="{6AB92F3E-4F1C-0846-8D86-46B4D60596C5}"/>
                </a:ext>
              </a:extLst>
            </p:cNvPr>
            <p:cNvPicPr>
              <a:picLocks noChangeAspect="1"/>
            </p:cNvPicPr>
            <p:nvPr/>
          </p:nvPicPr>
          <p:blipFill rotWithShape="1">
            <a:blip r:embed="rId3"/>
            <a:srcRect l="82963" t="89495" r="4586" b="6770"/>
            <a:stretch/>
          </p:blipFill>
          <p:spPr>
            <a:xfrm>
              <a:off x="7093842" y="4588042"/>
              <a:ext cx="537882" cy="112957"/>
            </a:xfrm>
            <a:prstGeom prst="rect">
              <a:avLst/>
            </a:prstGeom>
          </p:spPr>
        </p:pic>
      </p:grpSp>
      <p:grpSp>
        <p:nvGrpSpPr>
          <p:cNvPr id="11" name="Group 10">
            <a:extLst>
              <a:ext uri="{FF2B5EF4-FFF2-40B4-BE49-F238E27FC236}">
                <a16:creationId xmlns:a16="http://schemas.microsoft.com/office/drawing/2014/main" id="{6E6563DC-149D-594E-B9B8-DC99B1A6A34F}"/>
              </a:ext>
            </a:extLst>
          </p:cNvPr>
          <p:cNvGrpSpPr/>
          <p:nvPr/>
        </p:nvGrpSpPr>
        <p:grpSpPr>
          <a:xfrm>
            <a:off x="73591" y="1916867"/>
            <a:ext cx="4093190" cy="3512384"/>
            <a:chOff x="-7434" y="1916867"/>
            <a:chExt cx="3524359" cy="3024268"/>
          </a:xfrm>
        </p:grpSpPr>
        <p:pic>
          <p:nvPicPr>
            <p:cNvPr id="2" name="Picture 1" descr="Map&#10;&#10;Description automatically generated">
              <a:extLst>
                <a:ext uri="{FF2B5EF4-FFF2-40B4-BE49-F238E27FC236}">
                  <a16:creationId xmlns:a16="http://schemas.microsoft.com/office/drawing/2014/main" id="{635C033F-50ED-A64D-9523-C0C791B36422}"/>
                </a:ext>
              </a:extLst>
            </p:cNvPr>
            <p:cNvPicPr>
              <a:picLocks noChangeAspect="1"/>
            </p:cNvPicPr>
            <p:nvPr/>
          </p:nvPicPr>
          <p:blipFill rotWithShape="1">
            <a:blip r:embed="rId4"/>
            <a:srcRect r="18425"/>
            <a:stretch/>
          </p:blipFill>
          <p:spPr>
            <a:xfrm>
              <a:off x="-7434" y="1916867"/>
              <a:ext cx="3524359" cy="3024268"/>
            </a:xfrm>
            <a:prstGeom prst="rect">
              <a:avLst/>
            </a:prstGeom>
          </p:spPr>
        </p:pic>
        <p:pic>
          <p:nvPicPr>
            <p:cNvPr id="10" name="Picture 9" descr="Map&#10;&#10;Description automatically generated">
              <a:extLst>
                <a:ext uri="{FF2B5EF4-FFF2-40B4-BE49-F238E27FC236}">
                  <a16:creationId xmlns:a16="http://schemas.microsoft.com/office/drawing/2014/main" id="{DC49710F-A440-564D-BF8D-6F553170B2CA}"/>
                </a:ext>
              </a:extLst>
            </p:cNvPr>
            <p:cNvPicPr>
              <a:picLocks noChangeAspect="1"/>
            </p:cNvPicPr>
            <p:nvPr/>
          </p:nvPicPr>
          <p:blipFill rotWithShape="1">
            <a:blip r:embed="rId4"/>
            <a:srcRect l="83702" t="88947" r="5098" b="6391"/>
            <a:stretch/>
          </p:blipFill>
          <p:spPr>
            <a:xfrm>
              <a:off x="2895479" y="4580413"/>
              <a:ext cx="483875" cy="140975"/>
            </a:xfrm>
            <a:prstGeom prst="rect">
              <a:avLst/>
            </a:prstGeom>
          </p:spPr>
        </p:pic>
      </p:grpSp>
      <p:sp>
        <p:nvSpPr>
          <p:cNvPr id="12" name="TextBox 11">
            <a:extLst>
              <a:ext uri="{FF2B5EF4-FFF2-40B4-BE49-F238E27FC236}">
                <a16:creationId xmlns:a16="http://schemas.microsoft.com/office/drawing/2014/main" id="{AAD2627B-A81D-6847-BC61-0C67422B1167}"/>
              </a:ext>
            </a:extLst>
          </p:cNvPr>
          <p:cNvSpPr txBox="1"/>
          <p:nvPr/>
        </p:nvSpPr>
        <p:spPr>
          <a:xfrm>
            <a:off x="775504" y="413086"/>
            <a:ext cx="4236334" cy="1015663"/>
          </a:xfrm>
          <a:prstGeom prst="rect">
            <a:avLst/>
          </a:prstGeom>
          <a:noFill/>
        </p:spPr>
        <p:txBody>
          <a:bodyPr wrap="square" rtlCol="0">
            <a:spAutoFit/>
          </a:bodyPr>
          <a:lstStyle/>
          <a:p>
            <a:r>
              <a:rPr lang="en-US" dirty="0">
                <a:solidFill>
                  <a:schemeClr val="bg1"/>
                </a:solidFill>
              </a:rPr>
              <a:t>INFRASTRUCTURE </a:t>
            </a:r>
          </a:p>
          <a:p>
            <a:pPr marL="285750" indent="-285750">
              <a:buFont typeface="Arial" panose="020B0604020202020204" pitchFamily="34" charset="0"/>
              <a:buChar char="•"/>
            </a:pPr>
            <a:r>
              <a:rPr lang="en-US" sz="1400" dirty="0"/>
              <a:t>Parking</a:t>
            </a:r>
          </a:p>
          <a:p>
            <a:pPr marL="285750" indent="-285750">
              <a:buFont typeface="Arial" panose="020B0604020202020204" pitchFamily="34" charset="0"/>
              <a:buChar char="•"/>
            </a:pPr>
            <a:r>
              <a:rPr lang="en-US" sz="1400" dirty="0"/>
              <a:t>Parks and rec (with buildings)</a:t>
            </a:r>
          </a:p>
          <a:p>
            <a:pPr marL="285750" indent="-285750">
              <a:buFont typeface="Arial" panose="020B0604020202020204" pitchFamily="34" charset="0"/>
              <a:buChar char="•"/>
            </a:pPr>
            <a:r>
              <a:rPr lang="en-US" sz="1400" dirty="0"/>
              <a:t>Libraries with parking and Wi-Fi</a:t>
            </a:r>
            <a:endParaRPr lang="en-US" dirty="0"/>
          </a:p>
        </p:txBody>
      </p:sp>
    </p:spTree>
    <p:extLst>
      <p:ext uri="{BB962C8B-B14F-4D97-AF65-F5344CB8AC3E}">
        <p14:creationId xmlns:p14="http://schemas.microsoft.com/office/powerpoint/2010/main" val="129959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229F6-7918-7E49-B829-1DF95BA26180}"/>
              </a:ext>
            </a:extLst>
          </p:cNvPr>
          <p:cNvPicPr>
            <a:picLocks noChangeAspect="1"/>
          </p:cNvPicPr>
          <p:nvPr/>
        </p:nvPicPr>
        <p:blipFill>
          <a:blip r:embed="rId3"/>
          <a:stretch>
            <a:fillRect/>
          </a:stretch>
        </p:blipFill>
        <p:spPr>
          <a:xfrm>
            <a:off x="6739786" y="3429000"/>
            <a:ext cx="4676710" cy="3273697"/>
          </a:xfrm>
          <a:prstGeom prst="rect">
            <a:avLst/>
          </a:prstGeom>
        </p:spPr>
      </p:pic>
      <p:pic>
        <p:nvPicPr>
          <p:cNvPr id="7" name="Picture 6">
            <a:extLst>
              <a:ext uri="{FF2B5EF4-FFF2-40B4-BE49-F238E27FC236}">
                <a16:creationId xmlns:a16="http://schemas.microsoft.com/office/drawing/2014/main" id="{88FA2B20-4089-D24C-A8D7-F007592800A0}"/>
              </a:ext>
            </a:extLst>
          </p:cNvPr>
          <p:cNvPicPr>
            <a:picLocks noChangeAspect="1"/>
          </p:cNvPicPr>
          <p:nvPr/>
        </p:nvPicPr>
        <p:blipFill>
          <a:blip r:embed="rId4"/>
          <a:stretch>
            <a:fillRect/>
          </a:stretch>
        </p:blipFill>
        <p:spPr>
          <a:xfrm>
            <a:off x="6739786" y="85264"/>
            <a:ext cx="4676710" cy="3273697"/>
          </a:xfrm>
          <a:prstGeom prst="rect">
            <a:avLst/>
          </a:prstGeom>
        </p:spPr>
      </p:pic>
      <p:pic>
        <p:nvPicPr>
          <p:cNvPr id="13" name="Picture 12">
            <a:extLst>
              <a:ext uri="{FF2B5EF4-FFF2-40B4-BE49-F238E27FC236}">
                <a16:creationId xmlns:a16="http://schemas.microsoft.com/office/drawing/2014/main" id="{20E8B54C-386F-3245-973C-C5619C75E466}"/>
              </a:ext>
            </a:extLst>
          </p:cNvPr>
          <p:cNvPicPr>
            <a:picLocks noChangeAspect="1"/>
          </p:cNvPicPr>
          <p:nvPr/>
        </p:nvPicPr>
        <p:blipFill>
          <a:blip r:embed="rId5"/>
          <a:stretch>
            <a:fillRect/>
          </a:stretch>
        </p:blipFill>
        <p:spPr>
          <a:xfrm>
            <a:off x="555048" y="1929643"/>
            <a:ext cx="5937524" cy="4156267"/>
          </a:xfrm>
          <a:prstGeom prst="rect">
            <a:avLst/>
          </a:prstGeom>
        </p:spPr>
      </p:pic>
      <p:sp>
        <p:nvSpPr>
          <p:cNvPr id="15" name="TextBox 14">
            <a:extLst>
              <a:ext uri="{FF2B5EF4-FFF2-40B4-BE49-F238E27FC236}">
                <a16:creationId xmlns:a16="http://schemas.microsoft.com/office/drawing/2014/main" id="{9211884D-F5DE-0142-8990-CD398400A1AF}"/>
              </a:ext>
            </a:extLst>
          </p:cNvPr>
          <p:cNvSpPr txBox="1"/>
          <p:nvPr/>
        </p:nvSpPr>
        <p:spPr>
          <a:xfrm>
            <a:off x="775504" y="413086"/>
            <a:ext cx="4236334" cy="1015663"/>
          </a:xfrm>
          <a:prstGeom prst="rect">
            <a:avLst/>
          </a:prstGeom>
          <a:noFill/>
        </p:spPr>
        <p:txBody>
          <a:bodyPr wrap="square" rtlCol="0">
            <a:spAutoFit/>
          </a:bodyPr>
          <a:lstStyle/>
          <a:p>
            <a:r>
              <a:rPr lang="en-US" dirty="0">
                <a:solidFill>
                  <a:schemeClr val="bg1"/>
                </a:solidFill>
              </a:rPr>
              <a:t>CENSUS</a:t>
            </a:r>
          </a:p>
          <a:p>
            <a:pPr marL="285750" indent="-285750">
              <a:buFont typeface="Arial" panose="020B0604020202020204" pitchFamily="34" charset="0"/>
              <a:buChar char="•"/>
            </a:pPr>
            <a:r>
              <a:rPr lang="en-US" sz="1400" dirty="0"/>
              <a:t>Median household income</a:t>
            </a:r>
          </a:p>
          <a:p>
            <a:pPr marL="285750" indent="-285750">
              <a:buFont typeface="Arial" panose="020B0604020202020204" pitchFamily="34" charset="0"/>
              <a:buChar char="•"/>
            </a:pPr>
            <a:r>
              <a:rPr lang="en-US" sz="1400" dirty="0"/>
              <a:t>Food stamp recipients</a:t>
            </a:r>
          </a:p>
          <a:p>
            <a:pPr marL="285750" indent="-285750">
              <a:buFont typeface="Arial" panose="020B0604020202020204" pitchFamily="34" charset="0"/>
              <a:buChar char="•"/>
            </a:pPr>
            <a:r>
              <a:rPr lang="en-US" sz="1400" dirty="0"/>
              <a:t>Median rent</a:t>
            </a:r>
            <a:endParaRPr lang="en-US" dirty="0"/>
          </a:p>
        </p:txBody>
      </p:sp>
    </p:spTree>
    <p:extLst>
      <p:ext uri="{BB962C8B-B14F-4D97-AF65-F5344CB8AC3E}">
        <p14:creationId xmlns:p14="http://schemas.microsoft.com/office/powerpoint/2010/main" val="1659128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A146DB-46BC-0446-9833-4376DFBC9980}"/>
              </a:ext>
            </a:extLst>
          </p:cNvPr>
          <p:cNvPicPr>
            <a:picLocks noChangeAspect="1"/>
          </p:cNvPicPr>
          <p:nvPr/>
        </p:nvPicPr>
        <p:blipFill>
          <a:blip r:embed="rId2"/>
          <a:stretch>
            <a:fillRect/>
          </a:stretch>
        </p:blipFill>
        <p:spPr>
          <a:xfrm>
            <a:off x="6309940" y="1864666"/>
            <a:ext cx="5461639" cy="3823147"/>
          </a:xfrm>
          <a:prstGeom prst="rect">
            <a:avLst/>
          </a:prstGeom>
        </p:spPr>
      </p:pic>
      <p:pic>
        <p:nvPicPr>
          <p:cNvPr id="11" name="Picture 10">
            <a:extLst>
              <a:ext uri="{FF2B5EF4-FFF2-40B4-BE49-F238E27FC236}">
                <a16:creationId xmlns:a16="http://schemas.microsoft.com/office/drawing/2014/main" id="{6CF2CCDE-7377-B349-B168-17F351EADA13}"/>
              </a:ext>
            </a:extLst>
          </p:cNvPr>
          <p:cNvPicPr>
            <a:picLocks noChangeAspect="1"/>
          </p:cNvPicPr>
          <p:nvPr/>
        </p:nvPicPr>
        <p:blipFill>
          <a:blip r:embed="rId3"/>
          <a:stretch>
            <a:fillRect/>
          </a:stretch>
        </p:blipFill>
        <p:spPr>
          <a:xfrm>
            <a:off x="476299" y="1864667"/>
            <a:ext cx="5461639" cy="3823147"/>
          </a:xfrm>
          <a:prstGeom prst="rect">
            <a:avLst/>
          </a:prstGeom>
        </p:spPr>
      </p:pic>
      <p:sp>
        <p:nvSpPr>
          <p:cNvPr id="8" name="TextBox 7">
            <a:extLst>
              <a:ext uri="{FF2B5EF4-FFF2-40B4-BE49-F238E27FC236}">
                <a16:creationId xmlns:a16="http://schemas.microsoft.com/office/drawing/2014/main" id="{E093F302-D81F-2B4A-9E6A-8E248E49A699}"/>
              </a:ext>
            </a:extLst>
          </p:cNvPr>
          <p:cNvSpPr txBox="1"/>
          <p:nvPr/>
        </p:nvSpPr>
        <p:spPr>
          <a:xfrm>
            <a:off x="775504" y="413086"/>
            <a:ext cx="4236334" cy="369332"/>
          </a:xfrm>
          <a:prstGeom prst="rect">
            <a:avLst/>
          </a:prstGeom>
          <a:noFill/>
        </p:spPr>
        <p:txBody>
          <a:bodyPr wrap="square" rtlCol="0">
            <a:spAutoFit/>
          </a:bodyPr>
          <a:lstStyle/>
          <a:p>
            <a:r>
              <a:rPr lang="en-US" dirty="0">
                <a:solidFill>
                  <a:schemeClr val="bg1"/>
                </a:solidFill>
              </a:rPr>
              <a:t>EDUCATION ATTAINMENT </a:t>
            </a:r>
          </a:p>
        </p:txBody>
      </p:sp>
    </p:spTree>
    <p:extLst>
      <p:ext uri="{BB962C8B-B14F-4D97-AF65-F5344CB8AC3E}">
        <p14:creationId xmlns:p14="http://schemas.microsoft.com/office/powerpoint/2010/main" val="20984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with medium confidence">
            <a:extLst>
              <a:ext uri="{FF2B5EF4-FFF2-40B4-BE49-F238E27FC236}">
                <a16:creationId xmlns:a16="http://schemas.microsoft.com/office/drawing/2014/main" id="{93438352-1AE5-3143-A935-7EEAE8541974}"/>
              </a:ext>
            </a:extLst>
          </p:cNvPr>
          <p:cNvPicPr>
            <a:picLocks noChangeAspect="1"/>
          </p:cNvPicPr>
          <p:nvPr/>
        </p:nvPicPr>
        <p:blipFill rotWithShape="1">
          <a:blip r:embed="rId2"/>
          <a:srcRect t="4597"/>
          <a:stretch/>
        </p:blipFill>
        <p:spPr>
          <a:xfrm>
            <a:off x="2140076" y="787126"/>
            <a:ext cx="7911848" cy="5283747"/>
          </a:xfrm>
          <a:prstGeom prst="rect">
            <a:avLst/>
          </a:prstGeom>
        </p:spPr>
      </p:pic>
      <p:sp>
        <p:nvSpPr>
          <p:cNvPr id="11" name="TextBox 10">
            <a:extLst>
              <a:ext uri="{FF2B5EF4-FFF2-40B4-BE49-F238E27FC236}">
                <a16:creationId xmlns:a16="http://schemas.microsoft.com/office/drawing/2014/main" id="{C05CA000-944D-1944-BDEF-5F5F0B4F99E2}"/>
              </a:ext>
            </a:extLst>
          </p:cNvPr>
          <p:cNvSpPr txBox="1"/>
          <p:nvPr/>
        </p:nvSpPr>
        <p:spPr>
          <a:xfrm>
            <a:off x="775504" y="413086"/>
            <a:ext cx="7292050" cy="369332"/>
          </a:xfrm>
          <a:prstGeom prst="rect">
            <a:avLst/>
          </a:prstGeom>
          <a:noFill/>
        </p:spPr>
        <p:txBody>
          <a:bodyPr wrap="square" rtlCol="0">
            <a:spAutoFit/>
          </a:bodyPr>
          <a:lstStyle/>
          <a:p>
            <a:r>
              <a:rPr lang="en-US" dirty="0">
                <a:solidFill>
                  <a:schemeClr val="bg1"/>
                </a:solidFill>
              </a:rPr>
              <a:t>OVERALL RANKING OF THE POPULATION – </a:t>
            </a:r>
            <a:r>
              <a:rPr lang="en-US" sz="1400" dirty="0">
                <a:solidFill>
                  <a:schemeClr val="bg1"/>
                </a:solidFill>
              </a:rPr>
              <a:t>BASED ON CENSUS</a:t>
            </a:r>
            <a:endParaRPr lang="en-US" dirty="0">
              <a:solidFill>
                <a:schemeClr val="bg1"/>
              </a:solidFill>
            </a:endParaRPr>
          </a:p>
        </p:txBody>
      </p:sp>
    </p:spTree>
    <p:extLst>
      <p:ext uri="{BB962C8B-B14F-4D97-AF65-F5344CB8AC3E}">
        <p14:creationId xmlns:p14="http://schemas.microsoft.com/office/powerpoint/2010/main" val="190782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ngineering drawing&#10;&#10;Description automatically generated">
            <a:extLst>
              <a:ext uri="{FF2B5EF4-FFF2-40B4-BE49-F238E27FC236}">
                <a16:creationId xmlns:a16="http://schemas.microsoft.com/office/drawing/2014/main" id="{B0AD6DA7-9AFE-E247-AEB0-00A3250AAB9F}"/>
              </a:ext>
            </a:extLst>
          </p:cNvPr>
          <p:cNvPicPr>
            <a:picLocks noChangeAspect="1"/>
          </p:cNvPicPr>
          <p:nvPr/>
        </p:nvPicPr>
        <p:blipFill>
          <a:blip r:embed="rId2"/>
          <a:stretch>
            <a:fillRect/>
          </a:stretch>
        </p:blipFill>
        <p:spPr>
          <a:xfrm>
            <a:off x="496771" y="769662"/>
            <a:ext cx="7889250" cy="5522475"/>
          </a:xfrm>
          <a:prstGeom prst="rect">
            <a:avLst/>
          </a:prstGeom>
        </p:spPr>
      </p:pic>
      <p:sp>
        <p:nvSpPr>
          <p:cNvPr id="11" name="TextBox 10">
            <a:extLst>
              <a:ext uri="{FF2B5EF4-FFF2-40B4-BE49-F238E27FC236}">
                <a16:creationId xmlns:a16="http://schemas.microsoft.com/office/drawing/2014/main" id="{FB288A81-DE85-B047-BB9A-F1AA0CD12D94}"/>
              </a:ext>
            </a:extLst>
          </p:cNvPr>
          <p:cNvSpPr txBox="1"/>
          <p:nvPr/>
        </p:nvSpPr>
        <p:spPr>
          <a:xfrm>
            <a:off x="775504" y="413086"/>
            <a:ext cx="7292050" cy="369332"/>
          </a:xfrm>
          <a:prstGeom prst="rect">
            <a:avLst/>
          </a:prstGeom>
          <a:noFill/>
        </p:spPr>
        <p:txBody>
          <a:bodyPr wrap="square" rtlCol="0">
            <a:spAutoFit/>
          </a:bodyPr>
          <a:lstStyle/>
          <a:p>
            <a:r>
              <a:rPr lang="en-US" dirty="0">
                <a:solidFill>
                  <a:schemeClr val="bg1"/>
                </a:solidFill>
              </a:rPr>
              <a:t>FINAL ANALYSIS</a:t>
            </a:r>
          </a:p>
        </p:txBody>
      </p:sp>
      <p:sp>
        <p:nvSpPr>
          <p:cNvPr id="16" name="TextBox 15">
            <a:extLst>
              <a:ext uri="{FF2B5EF4-FFF2-40B4-BE49-F238E27FC236}">
                <a16:creationId xmlns:a16="http://schemas.microsoft.com/office/drawing/2014/main" id="{578B7BFB-36A6-EC46-8B31-340E7F872738}"/>
              </a:ext>
            </a:extLst>
          </p:cNvPr>
          <p:cNvSpPr txBox="1"/>
          <p:nvPr/>
        </p:nvSpPr>
        <p:spPr>
          <a:xfrm>
            <a:off x="8709567" y="2746069"/>
            <a:ext cx="3315441" cy="1569660"/>
          </a:xfrm>
          <a:prstGeom prst="rect">
            <a:avLst/>
          </a:prstGeom>
          <a:noFill/>
        </p:spPr>
        <p:txBody>
          <a:bodyPr wrap="square" rtlCol="0">
            <a:spAutoFit/>
          </a:bodyPr>
          <a:lstStyle/>
          <a:p>
            <a:pPr algn="just"/>
            <a:r>
              <a:rPr lang="en-US" sz="1600" dirty="0">
                <a:solidFill>
                  <a:schemeClr val="bg1"/>
                </a:solidFill>
              </a:rPr>
              <a:t>Tracts that are in high priority and priority bands with no meal sites or WI-FI locations</a:t>
            </a:r>
          </a:p>
          <a:p>
            <a:pPr algn="just"/>
            <a:r>
              <a:rPr lang="en-US" sz="1600" dirty="0">
                <a:solidFill>
                  <a:schemeClr val="bg1"/>
                </a:solidFill>
              </a:rPr>
              <a:t>Locations of the sites where this network could be established to add on to the current meal sites. </a:t>
            </a:r>
          </a:p>
        </p:txBody>
      </p:sp>
    </p:spTree>
    <p:extLst>
      <p:ext uri="{BB962C8B-B14F-4D97-AF65-F5344CB8AC3E}">
        <p14:creationId xmlns:p14="http://schemas.microsoft.com/office/powerpoint/2010/main" val="423783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Rectangle 2">
            <a:extLst>
              <a:ext uri="{FF2B5EF4-FFF2-40B4-BE49-F238E27FC236}">
                <a16:creationId xmlns:a16="http://schemas.microsoft.com/office/drawing/2014/main" id="{BAE813A1-B8D6-AA4A-A462-74329DFA0EAE}"/>
              </a:ext>
            </a:extLst>
          </p:cNvPr>
          <p:cNvSpPr/>
          <p:nvPr/>
        </p:nvSpPr>
        <p:spPr>
          <a:xfrm>
            <a:off x="609600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2;p27">
            <a:extLst>
              <a:ext uri="{FF2B5EF4-FFF2-40B4-BE49-F238E27FC236}">
                <a16:creationId xmlns:a16="http://schemas.microsoft.com/office/drawing/2014/main" id="{AC18F769-27C7-A543-BA88-CA956C0F655A}"/>
              </a:ext>
            </a:extLst>
          </p:cNvPr>
          <p:cNvSpPr txBox="1"/>
          <p:nvPr/>
        </p:nvSpPr>
        <p:spPr>
          <a:xfrm>
            <a:off x="709243" y="2916034"/>
            <a:ext cx="4296622" cy="1025932"/>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r>
              <a:rPr lang="en-US" sz="5867" b="1" dirty="0">
                <a:solidFill>
                  <a:schemeClr val="accent5"/>
                </a:solidFill>
                <a:latin typeface="Calibri"/>
                <a:ea typeface="Calibri"/>
                <a:cs typeface="Calibri"/>
                <a:sym typeface="Calibri"/>
              </a:rPr>
              <a:t>NEXT STEPS?</a:t>
            </a:r>
            <a:endParaRPr sz="5867" b="1" dirty="0">
              <a:solidFill>
                <a:schemeClr val="accent5"/>
              </a:solidFill>
              <a:latin typeface="Calibri"/>
              <a:ea typeface="Calibri"/>
              <a:cs typeface="Calibri"/>
              <a:sym typeface="Calibri"/>
            </a:endParaRPr>
          </a:p>
        </p:txBody>
      </p:sp>
      <p:pic>
        <p:nvPicPr>
          <p:cNvPr id="5" name="Picture 4" descr="Map&#10;&#10;Description automatically generated">
            <a:extLst>
              <a:ext uri="{FF2B5EF4-FFF2-40B4-BE49-F238E27FC236}">
                <a16:creationId xmlns:a16="http://schemas.microsoft.com/office/drawing/2014/main" id="{4202FDB2-9016-3243-A5F2-0C47EB4EFD80}"/>
              </a:ext>
            </a:extLst>
          </p:cNvPr>
          <p:cNvPicPr>
            <a:picLocks noChangeAspect="1"/>
          </p:cNvPicPr>
          <p:nvPr/>
        </p:nvPicPr>
        <p:blipFill>
          <a:blip r:embed="rId3"/>
          <a:stretch>
            <a:fillRect/>
          </a:stretch>
        </p:blipFill>
        <p:spPr>
          <a:xfrm>
            <a:off x="6914447" y="684091"/>
            <a:ext cx="4459105" cy="3121374"/>
          </a:xfrm>
          <a:prstGeom prst="rect">
            <a:avLst/>
          </a:prstGeom>
        </p:spPr>
      </p:pic>
      <p:sp>
        <p:nvSpPr>
          <p:cNvPr id="7" name="TextBox 6">
            <a:extLst>
              <a:ext uri="{FF2B5EF4-FFF2-40B4-BE49-F238E27FC236}">
                <a16:creationId xmlns:a16="http://schemas.microsoft.com/office/drawing/2014/main" id="{A0CDB9E4-F7C1-084C-8928-823324E39408}"/>
              </a:ext>
            </a:extLst>
          </p:cNvPr>
          <p:cNvSpPr txBox="1"/>
          <p:nvPr/>
        </p:nvSpPr>
        <p:spPr>
          <a:xfrm>
            <a:off x="7486278" y="4110174"/>
            <a:ext cx="3315441" cy="2369880"/>
          </a:xfrm>
          <a:prstGeom prst="rect">
            <a:avLst/>
          </a:prstGeom>
          <a:noFill/>
        </p:spPr>
        <p:txBody>
          <a:bodyPr wrap="square" rtlCol="0">
            <a:spAutoFit/>
          </a:bodyPr>
          <a:lstStyle/>
          <a:p>
            <a:pPr algn="just"/>
            <a:r>
              <a:rPr lang="en-US" sz="1600" dirty="0" err="1">
                <a:solidFill>
                  <a:schemeClr val="accent4"/>
                </a:solidFill>
              </a:rPr>
              <a:t>Analysing</a:t>
            </a:r>
            <a:r>
              <a:rPr lang="en-US" sz="1600" dirty="0">
                <a:solidFill>
                  <a:schemeClr val="accent4"/>
                </a:solidFill>
              </a:rPr>
              <a:t> the total population and establishing the number of meal sites required per tract.</a:t>
            </a:r>
          </a:p>
          <a:p>
            <a:pPr algn="just"/>
            <a:r>
              <a:rPr lang="en-US" sz="1600" dirty="0">
                <a:solidFill>
                  <a:schemeClr val="accent4"/>
                </a:solidFill>
              </a:rPr>
              <a:t>Quantitively accessing the food sources to the requirement.</a:t>
            </a:r>
          </a:p>
          <a:p>
            <a:pPr algn="just"/>
            <a:endParaRPr lang="en-US" sz="1600" dirty="0">
              <a:solidFill>
                <a:schemeClr val="accent4"/>
              </a:solidFill>
            </a:endParaRPr>
          </a:p>
          <a:p>
            <a:pPr algn="ctr"/>
            <a:endParaRPr lang="en-US" dirty="0">
              <a:solidFill>
                <a:schemeClr val="accent4"/>
              </a:solidFill>
            </a:endParaRPr>
          </a:p>
          <a:p>
            <a:pPr algn="ctr"/>
            <a:r>
              <a:rPr lang="en-US" dirty="0">
                <a:solidFill>
                  <a:schemeClr val="accent4"/>
                </a:solidFill>
              </a:rPr>
              <a:t>THANK YOU</a:t>
            </a:r>
          </a:p>
          <a:p>
            <a:pPr algn="just"/>
            <a:endParaRPr lang="en-US" sz="1600" dirty="0">
              <a:solidFill>
                <a:schemeClr val="accent4"/>
              </a:solidFill>
            </a:endParaRPr>
          </a:p>
        </p:txBody>
      </p:sp>
    </p:spTree>
    <p:extLst>
      <p:ext uri="{BB962C8B-B14F-4D97-AF65-F5344CB8AC3E}">
        <p14:creationId xmlns:p14="http://schemas.microsoft.com/office/powerpoint/2010/main" val="429267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Rectangle 2">
            <a:extLst>
              <a:ext uri="{FF2B5EF4-FFF2-40B4-BE49-F238E27FC236}">
                <a16:creationId xmlns:a16="http://schemas.microsoft.com/office/drawing/2014/main" id="{BAE813A1-B8D6-AA4A-A462-74329DFA0EAE}"/>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2;p27">
            <a:extLst>
              <a:ext uri="{FF2B5EF4-FFF2-40B4-BE49-F238E27FC236}">
                <a16:creationId xmlns:a16="http://schemas.microsoft.com/office/drawing/2014/main" id="{AC18F769-27C7-A543-BA88-CA956C0F655A}"/>
              </a:ext>
            </a:extLst>
          </p:cNvPr>
          <p:cNvSpPr txBox="1"/>
          <p:nvPr/>
        </p:nvSpPr>
        <p:spPr>
          <a:xfrm>
            <a:off x="1688709" y="2916034"/>
            <a:ext cx="3163510" cy="1025932"/>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sz="5867" b="1" dirty="0">
                <a:solidFill>
                  <a:schemeClr val="accent5"/>
                </a:solidFill>
                <a:latin typeface="+mj-lt"/>
                <a:ea typeface="Calibri"/>
                <a:cs typeface="Calibri"/>
                <a:sym typeface="Calibri"/>
              </a:rPr>
              <a:t>TOPIC</a:t>
            </a:r>
            <a:endParaRPr sz="5867" b="1" dirty="0">
              <a:solidFill>
                <a:schemeClr val="accent5"/>
              </a:solidFill>
              <a:latin typeface="Calibri"/>
              <a:ea typeface="Calibri"/>
              <a:cs typeface="Calibri"/>
              <a:sym typeface="Calibri"/>
            </a:endParaRPr>
          </a:p>
        </p:txBody>
      </p:sp>
      <p:sp>
        <p:nvSpPr>
          <p:cNvPr id="7" name="Google Shape;252;p27">
            <a:extLst>
              <a:ext uri="{FF2B5EF4-FFF2-40B4-BE49-F238E27FC236}">
                <a16:creationId xmlns:a16="http://schemas.microsoft.com/office/drawing/2014/main" id="{F680A7F9-CA7B-9946-876D-1C43F823C55D}"/>
              </a:ext>
            </a:extLst>
          </p:cNvPr>
          <p:cNvSpPr txBox="1"/>
          <p:nvPr/>
        </p:nvSpPr>
        <p:spPr>
          <a:xfrm>
            <a:off x="6829127" y="2259476"/>
            <a:ext cx="4600249" cy="2339047"/>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sz="2400" b="1" dirty="0"/>
              <a:t>Identifying the required food and internet network locations to help underserved communities of</a:t>
            </a:r>
            <a:r>
              <a:rPr lang="en-US" sz="2400" b="1" dirty="0">
                <a:ea typeface="Calibri"/>
                <a:cs typeface="Calibri"/>
                <a:sym typeface="Calibri"/>
              </a:rPr>
              <a:t> Philadelphia potentially facing food insecurity and digital divide.</a:t>
            </a:r>
            <a:endParaRPr sz="2400" b="1" dirty="0">
              <a:ea typeface="Calibri"/>
              <a:cs typeface="Calibri"/>
              <a:sym typeface="Calibri"/>
            </a:endParaRPr>
          </a:p>
        </p:txBody>
      </p:sp>
    </p:spTree>
    <p:extLst>
      <p:ext uri="{BB962C8B-B14F-4D97-AF65-F5344CB8AC3E}">
        <p14:creationId xmlns:p14="http://schemas.microsoft.com/office/powerpoint/2010/main" val="219101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Rectangle 2">
            <a:extLst>
              <a:ext uri="{FF2B5EF4-FFF2-40B4-BE49-F238E27FC236}">
                <a16:creationId xmlns:a16="http://schemas.microsoft.com/office/drawing/2014/main" id="{BAE813A1-B8D6-AA4A-A462-74329DFA0EAE}"/>
              </a:ext>
            </a:extLst>
          </p:cNvPr>
          <p:cNvSpPr/>
          <p:nvPr/>
        </p:nvSpPr>
        <p:spPr>
          <a:xfrm>
            <a:off x="609600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2;p27">
            <a:extLst>
              <a:ext uri="{FF2B5EF4-FFF2-40B4-BE49-F238E27FC236}">
                <a16:creationId xmlns:a16="http://schemas.microsoft.com/office/drawing/2014/main" id="{AC18F769-27C7-A543-BA88-CA956C0F655A}"/>
              </a:ext>
            </a:extLst>
          </p:cNvPr>
          <p:cNvSpPr txBox="1"/>
          <p:nvPr/>
        </p:nvSpPr>
        <p:spPr>
          <a:xfrm>
            <a:off x="1205699" y="2916034"/>
            <a:ext cx="3684602" cy="1025932"/>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sz="5867" b="1" dirty="0">
                <a:solidFill>
                  <a:schemeClr val="accent5"/>
                </a:solidFill>
                <a:latin typeface="Calibri"/>
                <a:ea typeface="Calibri"/>
                <a:cs typeface="Calibri"/>
                <a:sym typeface="Calibri"/>
              </a:rPr>
              <a:t>CONTENTS</a:t>
            </a:r>
            <a:endParaRPr sz="5867" b="1" dirty="0">
              <a:solidFill>
                <a:schemeClr val="accent5"/>
              </a:solidFill>
              <a:latin typeface="Calibri"/>
              <a:ea typeface="Calibri"/>
              <a:cs typeface="Calibri"/>
              <a:sym typeface="Calibri"/>
            </a:endParaRPr>
          </a:p>
        </p:txBody>
      </p:sp>
      <p:sp>
        <p:nvSpPr>
          <p:cNvPr id="4" name="Google Shape;252;p27">
            <a:extLst>
              <a:ext uri="{FF2B5EF4-FFF2-40B4-BE49-F238E27FC236}">
                <a16:creationId xmlns:a16="http://schemas.microsoft.com/office/drawing/2014/main" id="{B3EA6924-D0CD-B942-BF41-8D52F35C4D3A}"/>
              </a:ext>
            </a:extLst>
          </p:cNvPr>
          <p:cNvSpPr txBox="1"/>
          <p:nvPr/>
        </p:nvSpPr>
        <p:spPr>
          <a:xfrm>
            <a:off x="6843875" y="2259476"/>
            <a:ext cx="4600249" cy="1969715"/>
          </a:xfrm>
          <a:prstGeom prst="rect">
            <a:avLst/>
          </a:prstGeom>
          <a:noFill/>
          <a:ln>
            <a:noFill/>
          </a:ln>
        </p:spPr>
        <p:txBody>
          <a:bodyPr spcFirstLastPara="1" wrap="square" lIns="121900" tIns="60933" rIns="121900" bIns="60933" anchor="t" anchorCtr="0">
            <a:spAutoFit/>
          </a:bodyPr>
          <a:lstStyle/>
          <a:p>
            <a:pPr marL="857250" indent="-857250" algn="just">
              <a:buClr>
                <a:srgbClr val="000000"/>
              </a:buClr>
              <a:buSzPts val="1600"/>
              <a:buFont typeface="Arial" panose="020B0604020202020204" pitchFamily="34" charset="0"/>
              <a:buChar char="•"/>
            </a:pPr>
            <a:r>
              <a:rPr lang="en-US" sz="2400" b="1" dirty="0">
                <a:ea typeface="Calibri"/>
                <a:cs typeface="Calibri"/>
                <a:sym typeface="Calibri"/>
              </a:rPr>
              <a:t>Literature review</a:t>
            </a:r>
          </a:p>
          <a:p>
            <a:pPr marL="857250" indent="-857250" algn="just">
              <a:buClr>
                <a:srgbClr val="000000"/>
              </a:buClr>
              <a:buSzPts val="1600"/>
              <a:buFont typeface="Arial" panose="020B0604020202020204" pitchFamily="34" charset="0"/>
              <a:buChar char="•"/>
            </a:pPr>
            <a:r>
              <a:rPr lang="en-US" sz="2400" b="1" dirty="0">
                <a:ea typeface="Calibri"/>
                <a:cs typeface="Calibri"/>
                <a:sym typeface="Calibri"/>
              </a:rPr>
              <a:t>Users</a:t>
            </a:r>
          </a:p>
          <a:p>
            <a:pPr marL="857250" indent="-857250" algn="just">
              <a:buClr>
                <a:srgbClr val="000000"/>
              </a:buClr>
              <a:buSzPts val="1600"/>
              <a:buFont typeface="Arial" panose="020B0604020202020204" pitchFamily="34" charset="0"/>
              <a:buChar char="•"/>
            </a:pPr>
            <a:r>
              <a:rPr lang="en-US" sz="2400" b="1" dirty="0">
                <a:ea typeface="Calibri"/>
                <a:cs typeface="Calibri"/>
                <a:sym typeface="Calibri"/>
              </a:rPr>
              <a:t>Data </a:t>
            </a:r>
          </a:p>
          <a:p>
            <a:pPr marL="857250" indent="-857250" algn="just">
              <a:buClr>
                <a:srgbClr val="000000"/>
              </a:buClr>
              <a:buSzPts val="1600"/>
              <a:buFont typeface="Arial" panose="020B0604020202020204" pitchFamily="34" charset="0"/>
              <a:buChar char="•"/>
            </a:pPr>
            <a:r>
              <a:rPr lang="en-US" sz="2400" b="1" dirty="0">
                <a:ea typeface="Calibri"/>
                <a:cs typeface="Calibri"/>
                <a:sym typeface="Calibri"/>
              </a:rPr>
              <a:t>Analysis </a:t>
            </a:r>
          </a:p>
          <a:p>
            <a:pPr marL="857250" indent="-857250" algn="just">
              <a:buClr>
                <a:srgbClr val="000000"/>
              </a:buClr>
              <a:buSzPts val="1600"/>
              <a:buFont typeface="Arial" panose="020B0604020202020204" pitchFamily="34" charset="0"/>
              <a:buChar char="•"/>
            </a:pPr>
            <a:r>
              <a:rPr lang="en-US" sz="2400" b="1" dirty="0">
                <a:ea typeface="Calibri"/>
                <a:cs typeface="Calibri"/>
                <a:sym typeface="Calibri"/>
              </a:rPr>
              <a:t>Next steps</a:t>
            </a:r>
            <a:endParaRPr sz="2400" b="1" dirty="0">
              <a:ea typeface="Calibri"/>
              <a:cs typeface="Calibri"/>
              <a:sym typeface="Calibri"/>
            </a:endParaRPr>
          </a:p>
        </p:txBody>
      </p:sp>
    </p:spTree>
    <p:extLst>
      <p:ext uri="{BB962C8B-B14F-4D97-AF65-F5344CB8AC3E}">
        <p14:creationId xmlns:p14="http://schemas.microsoft.com/office/powerpoint/2010/main" val="134315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Rectangle 2">
            <a:extLst>
              <a:ext uri="{FF2B5EF4-FFF2-40B4-BE49-F238E27FC236}">
                <a16:creationId xmlns:a16="http://schemas.microsoft.com/office/drawing/2014/main" id="{BAE813A1-B8D6-AA4A-A462-74329DFA0EAE}"/>
              </a:ext>
            </a:extLst>
          </p:cNvPr>
          <p:cNvSpPr/>
          <p:nvPr/>
        </p:nvSpPr>
        <p:spPr>
          <a:xfrm>
            <a:off x="609600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2;p27">
            <a:extLst>
              <a:ext uri="{FF2B5EF4-FFF2-40B4-BE49-F238E27FC236}">
                <a16:creationId xmlns:a16="http://schemas.microsoft.com/office/drawing/2014/main" id="{AC18F769-27C7-A543-BA88-CA956C0F655A}"/>
              </a:ext>
            </a:extLst>
          </p:cNvPr>
          <p:cNvSpPr txBox="1"/>
          <p:nvPr/>
        </p:nvSpPr>
        <p:spPr>
          <a:xfrm>
            <a:off x="265508" y="1561721"/>
            <a:ext cx="5722337" cy="3734558"/>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r>
              <a:rPr lang="en-US" sz="5867" b="1" dirty="0">
                <a:solidFill>
                  <a:schemeClr val="accent5"/>
                </a:solidFill>
                <a:ea typeface="Calibri"/>
                <a:cs typeface="Calibri"/>
                <a:sym typeface="Calibri"/>
              </a:rPr>
              <a:t>FOOD INSECURITY</a:t>
            </a:r>
          </a:p>
          <a:p>
            <a:pPr algn="ctr">
              <a:buClr>
                <a:srgbClr val="000000"/>
              </a:buClr>
              <a:buSzPts val="1600"/>
            </a:pPr>
            <a:r>
              <a:rPr lang="en-US" sz="5867" b="1" dirty="0">
                <a:solidFill>
                  <a:schemeClr val="accent3"/>
                </a:solidFill>
                <a:ea typeface="Calibri"/>
                <a:cs typeface="Calibri"/>
                <a:sym typeface="Calibri"/>
              </a:rPr>
              <a:t>DIGITAL LITERACY</a:t>
            </a:r>
            <a:endParaRPr sz="5867" b="1" dirty="0">
              <a:solidFill>
                <a:schemeClr val="accent3"/>
              </a:solidFill>
              <a:ea typeface="Calibri"/>
              <a:cs typeface="Calibri"/>
              <a:sym typeface="Calibri"/>
            </a:endParaRPr>
          </a:p>
        </p:txBody>
      </p:sp>
      <p:sp>
        <p:nvSpPr>
          <p:cNvPr id="4" name="Google Shape;252;p27">
            <a:extLst>
              <a:ext uri="{FF2B5EF4-FFF2-40B4-BE49-F238E27FC236}">
                <a16:creationId xmlns:a16="http://schemas.microsoft.com/office/drawing/2014/main" id="{34BE852F-5D9F-5645-B908-5FD68F557859}"/>
              </a:ext>
            </a:extLst>
          </p:cNvPr>
          <p:cNvSpPr txBox="1"/>
          <p:nvPr/>
        </p:nvSpPr>
        <p:spPr>
          <a:xfrm>
            <a:off x="6161094" y="164890"/>
            <a:ext cx="5956092" cy="6494031"/>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dirty="0"/>
              <a:t>Food insecurity is defined as </a:t>
            </a:r>
            <a:r>
              <a:rPr lang="en-US" b="1" dirty="0"/>
              <a:t>the disruption of food intake or eating patterns because of lack of money and other resources</a:t>
            </a:r>
            <a:r>
              <a:rPr lang="en-US" dirty="0"/>
              <a:t>.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term "digital divide" refers to the gap between individuals, households, businesses and geographic areas at different socio-economic levels with regard to both their opportunities to </a:t>
            </a:r>
            <a:r>
              <a:rPr lang="en-US" b="1" dirty="0"/>
              <a:t>access information and communication technologies (ICTs) and to their use of the Internet for a wide variety of activities.</a:t>
            </a:r>
          </a:p>
          <a:p>
            <a:pPr algn="just"/>
            <a:endParaRPr lang="en-US" b="1" dirty="0"/>
          </a:p>
          <a:p>
            <a:pPr algn="just"/>
            <a:r>
              <a:rPr lang="en-US" dirty="0"/>
              <a:t>Digital literacy refers to an individual's ability to find, evaluate, and clearly communicate information through typing and other media on various digital platforms. It is evaluated by </a:t>
            </a:r>
            <a:r>
              <a:rPr lang="en-US" b="1" dirty="0"/>
              <a:t>an individual's grammar, composition, typing skills and ability to produce text, images, audio and designs using technology.</a:t>
            </a:r>
          </a:p>
        </p:txBody>
      </p:sp>
      <p:grpSp>
        <p:nvGrpSpPr>
          <p:cNvPr id="5" name="Google Shape;56;g103f00e847c_1_0">
            <a:extLst>
              <a:ext uri="{FF2B5EF4-FFF2-40B4-BE49-F238E27FC236}">
                <a16:creationId xmlns:a16="http://schemas.microsoft.com/office/drawing/2014/main" id="{C345EFAB-6270-6E41-AB1D-198824B1A25C}"/>
              </a:ext>
            </a:extLst>
          </p:cNvPr>
          <p:cNvGrpSpPr/>
          <p:nvPr/>
        </p:nvGrpSpPr>
        <p:grpSpPr>
          <a:xfrm>
            <a:off x="6489132" y="1351861"/>
            <a:ext cx="5300323" cy="1610556"/>
            <a:chOff x="351720" y="3104791"/>
            <a:chExt cx="4065700" cy="1235404"/>
          </a:xfrm>
        </p:grpSpPr>
        <p:sp>
          <p:nvSpPr>
            <p:cNvPr id="6" name="Google Shape;57;g103f00e847c_1_0">
              <a:extLst>
                <a:ext uri="{FF2B5EF4-FFF2-40B4-BE49-F238E27FC236}">
                  <a16:creationId xmlns:a16="http://schemas.microsoft.com/office/drawing/2014/main" id="{3D9993AF-A4AE-0F49-862C-0370EB28F6A0}"/>
                </a:ext>
              </a:extLst>
            </p:cNvPr>
            <p:cNvSpPr/>
            <p:nvPr/>
          </p:nvSpPr>
          <p:spPr>
            <a:xfrm>
              <a:off x="476889" y="3345576"/>
              <a:ext cx="957600" cy="506100"/>
            </a:xfrm>
            <a:prstGeom prst="rect">
              <a:avLst/>
            </a:prstGeom>
            <a:gradFill>
              <a:gsLst>
                <a:gs pos="0">
                  <a:srgbClr val="04A67E"/>
                </a:gs>
                <a:gs pos="29000">
                  <a:srgbClr val="4AA772"/>
                </a:gs>
                <a:gs pos="100000">
                  <a:srgbClr val="B3A55A"/>
                </a:gs>
              </a:gsLst>
              <a:lin ang="0" scaled="0"/>
            </a:gradFill>
            <a:ln>
              <a:noFill/>
            </a:ln>
          </p:spPr>
          <p:txBody>
            <a:bodyPr spcFirstLastPara="1" wrap="square" lIns="121900" tIns="60933" rIns="121900" bIns="60933" anchor="ctr" anchorCtr="0">
              <a:noAutofit/>
            </a:bodyPr>
            <a:lstStyle/>
            <a:p>
              <a:pPr algn="ctr"/>
              <a:endParaRPr sz="900">
                <a:solidFill>
                  <a:schemeClr val="lt1"/>
                </a:solidFill>
                <a:latin typeface="+mj-lt"/>
                <a:ea typeface="Arial"/>
                <a:cs typeface="Arial"/>
                <a:sym typeface="Arial"/>
              </a:endParaRPr>
            </a:p>
          </p:txBody>
        </p:sp>
        <p:sp>
          <p:nvSpPr>
            <p:cNvPr id="7" name="Google Shape;58;g103f00e847c_1_0">
              <a:extLst>
                <a:ext uri="{FF2B5EF4-FFF2-40B4-BE49-F238E27FC236}">
                  <a16:creationId xmlns:a16="http://schemas.microsoft.com/office/drawing/2014/main" id="{508E7666-577C-9E4B-82F2-DF49F63ECCC1}"/>
                </a:ext>
              </a:extLst>
            </p:cNvPr>
            <p:cNvSpPr/>
            <p:nvPr/>
          </p:nvSpPr>
          <p:spPr>
            <a:xfrm>
              <a:off x="1447343" y="3345576"/>
              <a:ext cx="957600" cy="506100"/>
            </a:xfrm>
            <a:prstGeom prst="rect">
              <a:avLst/>
            </a:prstGeom>
            <a:gradFill>
              <a:gsLst>
                <a:gs pos="0">
                  <a:srgbClr val="B3A55A"/>
                </a:gs>
                <a:gs pos="29000">
                  <a:srgbClr val="F28F3D"/>
                </a:gs>
                <a:gs pos="100000">
                  <a:srgbClr val="ED7C36"/>
                </a:gs>
              </a:gsLst>
              <a:lin ang="0" scaled="0"/>
            </a:gradFill>
            <a:ln>
              <a:noFill/>
            </a:ln>
          </p:spPr>
          <p:txBody>
            <a:bodyPr spcFirstLastPara="1" wrap="square" lIns="121900" tIns="60933" rIns="121900" bIns="60933" anchor="ctr" anchorCtr="0">
              <a:noAutofit/>
            </a:bodyPr>
            <a:lstStyle/>
            <a:p>
              <a:pPr algn="ctr"/>
              <a:endParaRPr sz="900">
                <a:solidFill>
                  <a:schemeClr val="lt1"/>
                </a:solidFill>
                <a:latin typeface="+mj-lt"/>
                <a:ea typeface="Arial"/>
                <a:cs typeface="Arial"/>
                <a:sym typeface="Arial"/>
              </a:endParaRPr>
            </a:p>
          </p:txBody>
        </p:sp>
        <p:sp>
          <p:nvSpPr>
            <p:cNvPr id="9" name="Google Shape;59;g103f00e847c_1_0">
              <a:extLst>
                <a:ext uri="{FF2B5EF4-FFF2-40B4-BE49-F238E27FC236}">
                  <a16:creationId xmlns:a16="http://schemas.microsoft.com/office/drawing/2014/main" id="{B294821F-183D-E246-B6A5-199195B8A481}"/>
                </a:ext>
              </a:extLst>
            </p:cNvPr>
            <p:cNvSpPr/>
            <p:nvPr/>
          </p:nvSpPr>
          <p:spPr>
            <a:xfrm>
              <a:off x="2428149" y="3345576"/>
              <a:ext cx="957600" cy="506100"/>
            </a:xfrm>
            <a:prstGeom prst="rect">
              <a:avLst/>
            </a:prstGeom>
            <a:gradFill>
              <a:gsLst>
                <a:gs pos="0">
                  <a:srgbClr val="ED7C36"/>
                </a:gs>
                <a:gs pos="29000">
                  <a:srgbClr val="E46D31"/>
                </a:gs>
                <a:gs pos="100000">
                  <a:srgbClr val="DA5428"/>
                </a:gs>
              </a:gsLst>
              <a:lin ang="0" scaled="0"/>
            </a:gradFill>
            <a:ln>
              <a:noFill/>
            </a:ln>
          </p:spPr>
          <p:txBody>
            <a:bodyPr spcFirstLastPara="1" wrap="square" lIns="121900" tIns="60933" rIns="121900" bIns="60933" anchor="ctr" anchorCtr="0">
              <a:noAutofit/>
            </a:bodyPr>
            <a:lstStyle/>
            <a:p>
              <a:pPr algn="ctr"/>
              <a:endParaRPr sz="900">
                <a:solidFill>
                  <a:schemeClr val="lt1"/>
                </a:solidFill>
                <a:latin typeface="+mj-lt"/>
                <a:ea typeface="Arial"/>
                <a:cs typeface="Arial"/>
                <a:sym typeface="Arial"/>
              </a:endParaRPr>
            </a:p>
          </p:txBody>
        </p:sp>
        <p:sp>
          <p:nvSpPr>
            <p:cNvPr id="10" name="Google Shape;60;g103f00e847c_1_0">
              <a:extLst>
                <a:ext uri="{FF2B5EF4-FFF2-40B4-BE49-F238E27FC236}">
                  <a16:creationId xmlns:a16="http://schemas.microsoft.com/office/drawing/2014/main" id="{E898A6C6-7012-DE41-ADD6-326303D2B4DA}"/>
                </a:ext>
              </a:extLst>
            </p:cNvPr>
            <p:cNvSpPr/>
            <p:nvPr/>
          </p:nvSpPr>
          <p:spPr>
            <a:xfrm>
              <a:off x="3395620" y="3345575"/>
              <a:ext cx="1021800" cy="506100"/>
            </a:xfrm>
            <a:prstGeom prst="homePlate">
              <a:avLst>
                <a:gd name="adj" fmla="val 50000"/>
              </a:avLst>
            </a:prstGeom>
            <a:gradFill>
              <a:gsLst>
                <a:gs pos="0">
                  <a:srgbClr val="DA5428"/>
                </a:gs>
                <a:gs pos="29000">
                  <a:srgbClr val="D33625"/>
                </a:gs>
                <a:gs pos="100000">
                  <a:srgbClr val="CA181D"/>
                </a:gs>
              </a:gsLst>
              <a:lin ang="0" scaled="0"/>
            </a:gradFill>
            <a:ln>
              <a:noFill/>
            </a:ln>
          </p:spPr>
          <p:txBody>
            <a:bodyPr spcFirstLastPara="1" wrap="square" lIns="121900" tIns="60933" rIns="121900" bIns="60933" anchor="ctr" anchorCtr="0">
              <a:noAutofit/>
            </a:bodyPr>
            <a:lstStyle/>
            <a:p>
              <a:pPr algn="ctr"/>
              <a:endParaRPr sz="900">
                <a:solidFill>
                  <a:schemeClr val="lt1"/>
                </a:solidFill>
                <a:latin typeface="+mj-lt"/>
                <a:ea typeface="Arial"/>
                <a:cs typeface="Arial"/>
                <a:sym typeface="Arial"/>
              </a:endParaRPr>
            </a:p>
          </p:txBody>
        </p:sp>
        <p:sp>
          <p:nvSpPr>
            <p:cNvPr id="11" name="Google Shape;61;g103f00e847c_1_0">
              <a:extLst>
                <a:ext uri="{FF2B5EF4-FFF2-40B4-BE49-F238E27FC236}">
                  <a16:creationId xmlns:a16="http://schemas.microsoft.com/office/drawing/2014/main" id="{DCA90760-1AA5-D042-8A3D-F836F6B49CE8}"/>
                </a:ext>
              </a:extLst>
            </p:cNvPr>
            <p:cNvSpPr txBox="1"/>
            <p:nvPr/>
          </p:nvSpPr>
          <p:spPr>
            <a:xfrm>
              <a:off x="377120" y="3411470"/>
              <a:ext cx="1107300" cy="285621"/>
            </a:xfrm>
            <a:prstGeom prst="rect">
              <a:avLst/>
            </a:prstGeom>
            <a:noFill/>
            <a:ln>
              <a:noFill/>
            </a:ln>
          </p:spPr>
          <p:txBody>
            <a:bodyPr spcFirstLastPara="1" wrap="square" lIns="121900" tIns="60933" rIns="121900" bIns="60933" anchor="t" anchorCtr="0">
              <a:spAutoFit/>
            </a:bodyPr>
            <a:lstStyle/>
            <a:p>
              <a:pPr algn="ctr">
                <a:lnSpc>
                  <a:spcPct val="90000"/>
                </a:lnSpc>
                <a:buClr>
                  <a:srgbClr val="000000"/>
                </a:buClr>
                <a:buSzPts val="800"/>
              </a:pPr>
              <a:r>
                <a:rPr lang="en-US" sz="900">
                  <a:solidFill>
                    <a:srgbClr val="000000"/>
                  </a:solidFill>
                  <a:latin typeface="+mj-lt"/>
                  <a:ea typeface="Helvetica Neue"/>
                  <a:cs typeface="Helvetica Neue"/>
                  <a:sym typeface="Helvetica Neue"/>
                </a:rPr>
                <a:t>Uncertainty regarding ability to obtain food</a:t>
              </a:r>
              <a:endParaRPr sz="900">
                <a:latin typeface="+mj-lt"/>
              </a:endParaRPr>
            </a:p>
          </p:txBody>
        </p:sp>
        <p:sp>
          <p:nvSpPr>
            <p:cNvPr id="12" name="Google Shape;62;g103f00e847c_1_0">
              <a:extLst>
                <a:ext uri="{FF2B5EF4-FFF2-40B4-BE49-F238E27FC236}">
                  <a16:creationId xmlns:a16="http://schemas.microsoft.com/office/drawing/2014/main" id="{F11BC0B6-6007-9F4C-B76D-D3C8BB2EC3F6}"/>
                </a:ext>
              </a:extLst>
            </p:cNvPr>
            <p:cNvSpPr txBox="1"/>
            <p:nvPr/>
          </p:nvSpPr>
          <p:spPr>
            <a:xfrm>
              <a:off x="1377300" y="3408612"/>
              <a:ext cx="1107300" cy="285621"/>
            </a:xfrm>
            <a:prstGeom prst="rect">
              <a:avLst/>
            </a:prstGeom>
            <a:noFill/>
            <a:ln>
              <a:noFill/>
            </a:ln>
          </p:spPr>
          <p:txBody>
            <a:bodyPr spcFirstLastPara="1" wrap="square" lIns="121900" tIns="60933" rIns="121900" bIns="60933" anchor="t" anchorCtr="0">
              <a:spAutoFit/>
            </a:bodyPr>
            <a:lstStyle/>
            <a:p>
              <a:pPr algn="ctr">
                <a:lnSpc>
                  <a:spcPct val="90000"/>
                </a:lnSpc>
                <a:buClr>
                  <a:srgbClr val="000000"/>
                </a:buClr>
                <a:buSzPts val="800"/>
              </a:pPr>
              <a:r>
                <a:rPr lang="en-US" sz="900" dirty="0">
                  <a:solidFill>
                    <a:srgbClr val="000000"/>
                  </a:solidFill>
                  <a:latin typeface="+mj-lt"/>
                  <a:ea typeface="Helvetica Neue"/>
                  <a:cs typeface="Helvetica Neue"/>
                  <a:sym typeface="Helvetica Neue"/>
                </a:rPr>
                <a:t>Compromising on food quality and variety</a:t>
              </a:r>
              <a:endParaRPr sz="900" dirty="0">
                <a:latin typeface="+mj-lt"/>
              </a:endParaRPr>
            </a:p>
          </p:txBody>
        </p:sp>
        <p:sp>
          <p:nvSpPr>
            <p:cNvPr id="13" name="Google Shape;63;g103f00e847c_1_0">
              <a:extLst>
                <a:ext uri="{FF2B5EF4-FFF2-40B4-BE49-F238E27FC236}">
                  <a16:creationId xmlns:a16="http://schemas.microsoft.com/office/drawing/2014/main" id="{85DCB319-A1C7-CB45-8CE7-E99B7523DAB7}"/>
                </a:ext>
              </a:extLst>
            </p:cNvPr>
            <p:cNvSpPr txBox="1"/>
            <p:nvPr/>
          </p:nvSpPr>
          <p:spPr>
            <a:xfrm>
              <a:off x="2348363" y="3421743"/>
              <a:ext cx="1140300" cy="285621"/>
            </a:xfrm>
            <a:prstGeom prst="rect">
              <a:avLst/>
            </a:prstGeom>
            <a:noFill/>
            <a:ln>
              <a:noFill/>
            </a:ln>
          </p:spPr>
          <p:txBody>
            <a:bodyPr spcFirstLastPara="1" wrap="square" lIns="121900" tIns="60933" rIns="121900" bIns="60933" anchor="t" anchorCtr="0">
              <a:spAutoFit/>
            </a:bodyPr>
            <a:lstStyle/>
            <a:p>
              <a:pPr algn="ctr">
                <a:lnSpc>
                  <a:spcPct val="90000"/>
                </a:lnSpc>
                <a:buClr>
                  <a:srgbClr val="000000"/>
                </a:buClr>
                <a:buSzPts val="800"/>
              </a:pPr>
              <a:r>
                <a:rPr lang="en-US" sz="900">
                  <a:solidFill>
                    <a:srgbClr val="000000"/>
                  </a:solidFill>
                  <a:latin typeface="+mj-lt"/>
                  <a:ea typeface="Helvetica Neue"/>
                  <a:cs typeface="Helvetica Neue"/>
                  <a:sym typeface="Helvetica Neue"/>
                </a:rPr>
                <a:t>Reducing food quantity, skipping meals</a:t>
              </a:r>
              <a:endParaRPr sz="900">
                <a:latin typeface="+mj-lt"/>
              </a:endParaRPr>
            </a:p>
          </p:txBody>
        </p:sp>
        <p:sp>
          <p:nvSpPr>
            <p:cNvPr id="14" name="Google Shape;64;g103f00e847c_1_0">
              <a:extLst>
                <a:ext uri="{FF2B5EF4-FFF2-40B4-BE49-F238E27FC236}">
                  <a16:creationId xmlns:a16="http://schemas.microsoft.com/office/drawing/2014/main" id="{3BFD4DEF-3C2B-CE47-9F49-8554A2130D57}"/>
                </a:ext>
              </a:extLst>
            </p:cNvPr>
            <p:cNvSpPr txBox="1"/>
            <p:nvPr/>
          </p:nvSpPr>
          <p:spPr>
            <a:xfrm>
              <a:off x="3343470" y="3406808"/>
              <a:ext cx="976800" cy="420583"/>
            </a:xfrm>
            <a:prstGeom prst="rect">
              <a:avLst/>
            </a:prstGeom>
            <a:noFill/>
            <a:ln>
              <a:noFill/>
            </a:ln>
          </p:spPr>
          <p:txBody>
            <a:bodyPr spcFirstLastPara="1" wrap="square" lIns="121900" tIns="60933" rIns="121900" bIns="60933" anchor="t" anchorCtr="0">
              <a:spAutoFit/>
            </a:bodyPr>
            <a:lstStyle/>
            <a:p>
              <a:pPr algn="ctr">
                <a:lnSpc>
                  <a:spcPct val="90000"/>
                </a:lnSpc>
              </a:pPr>
              <a:r>
                <a:rPr lang="en-US" sz="900" dirty="0">
                  <a:solidFill>
                    <a:srgbClr val="000000"/>
                  </a:solidFill>
                  <a:latin typeface="+mj-lt"/>
                  <a:ea typeface="Helvetica Neue"/>
                  <a:cs typeface="Helvetica Neue"/>
                  <a:sym typeface="Helvetica Neue"/>
                </a:rPr>
                <a:t>No food for a day or more</a:t>
              </a:r>
              <a:endParaRPr sz="900" dirty="0">
                <a:latin typeface="+mj-lt"/>
              </a:endParaRPr>
            </a:p>
            <a:p>
              <a:pPr algn="ctr">
                <a:lnSpc>
                  <a:spcPct val="90000"/>
                </a:lnSpc>
                <a:spcBef>
                  <a:spcPts val="373"/>
                </a:spcBef>
                <a:buClr>
                  <a:srgbClr val="000000"/>
                </a:buClr>
                <a:buSzPts val="800"/>
              </a:pPr>
              <a:endParaRPr sz="900" dirty="0">
                <a:solidFill>
                  <a:srgbClr val="000000"/>
                </a:solidFill>
                <a:latin typeface="+mj-lt"/>
                <a:ea typeface="Helvetica Neue"/>
                <a:cs typeface="Helvetica Neue"/>
                <a:sym typeface="Helvetica Neue"/>
              </a:endParaRPr>
            </a:p>
          </p:txBody>
        </p:sp>
        <p:sp>
          <p:nvSpPr>
            <p:cNvPr id="15" name="Google Shape;65;g103f00e847c_1_0">
              <a:extLst>
                <a:ext uri="{FF2B5EF4-FFF2-40B4-BE49-F238E27FC236}">
                  <a16:creationId xmlns:a16="http://schemas.microsoft.com/office/drawing/2014/main" id="{C7FD1E65-19CD-FB42-B132-64155ADDDD13}"/>
                </a:ext>
              </a:extLst>
            </p:cNvPr>
            <p:cNvSpPr txBox="1"/>
            <p:nvPr/>
          </p:nvSpPr>
          <p:spPr>
            <a:xfrm>
              <a:off x="351720" y="3914806"/>
              <a:ext cx="1189200" cy="306869"/>
            </a:xfrm>
            <a:prstGeom prst="rect">
              <a:avLst/>
            </a:prstGeom>
            <a:noFill/>
            <a:ln>
              <a:noFill/>
            </a:ln>
          </p:spPr>
          <p:txBody>
            <a:bodyPr spcFirstLastPara="1" wrap="square" lIns="121900" tIns="60933" rIns="121900" bIns="60933" anchor="t" anchorCtr="0">
              <a:spAutoFit/>
            </a:bodyPr>
            <a:lstStyle/>
            <a:p>
              <a:pPr algn="ctr"/>
              <a:r>
                <a:rPr lang="en-US" sz="900" b="1">
                  <a:solidFill>
                    <a:srgbClr val="4AA772"/>
                  </a:solidFill>
                  <a:latin typeface="+mj-lt"/>
                  <a:ea typeface="Helvetica Neue"/>
                  <a:cs typeface="Helvetica Neue"/>
                  <a:sym typeface="Helvetica Neue"/>
                </a:rPr>
                <a:t>Food Security to  Mild Food Insecurity</a:t>
              </a:r>
              <a:endParaRPr sz="900">
                <a:solidFill>
                  <a:srgbClr val="4AA772"/>
                </a:solidFill>
                <a:latin typeface="+mj-lt"/>
                <a:ea typeface="Helvetica Neue"/>
                <a:cs typeface="Helvetica Neue"/>
                <a:sym typeface="Helvetica Neue"/>
              </a:endParaRPr>
            </a:p>
          </p:txBody>
        </p:sp>
        <p:sp>
          <p:nvSpPr>
            <p:cNvPr id="16" name="Google Shape;66;g103f00e847c_1_0">
              <a:extLst>
                <a:ext uri="{FF2B5EF4-FFF2-40B4-BE49-F238E27FC236}">
                  <a16:creationId xmlns:a16="http://schemas.microsoft.com/office/drawing/2014/main" id="{4A880298-236D-B64A-A2AB-EAE3D5508E74}"/>
                </a:ext>
              </a:extLst>
            </p:cNvPr>
            <p:cNvSpPr txBox="1"/>
            <p:nvPr/>
          </p:nvSpPr>
          <p:spPr>
            <a:xfrm>
              <a:off x="1793453" y="3927088"/>
              <a:ext cx="1189200" cy="413107"/>
            </a:xfrm>
            <a:prstGeom prst="rect">
              <a:avLst/>
            </a:prstGeom>
            <a:noFill/>
            <a:ln>
              <a:noFill/>
            </a:ln>
          </p:spPr>
          <p:txBody>
            <a:bodyPr spcFirstLastPara="1" wrap="square" lIns="121900" tIns="60933" rIns="121900" bIns="60933" anchor="t" anchorCtr="0">
              <a:spAutoFit/>
            </a:bodyPr>
            <a:lstStyle/>
            <a:p>
              <a:pPr algn="ctr"/>
              <a:r>
                <a:rPr lang="en-US" sz="900" b="1" dirty="0">
                  <a:solidFill>
                    <a:srgbClr val="ED7C36"/>
                  </a:solidFill>
                  <a:latin typeface="+mj-lt"/>
                  <a:ea typeface="Helvetica Neue"/>
                  <a:cs typeface="Helvetica Neue"/>
                  <a:sym typeface="Helvetica Neue"/>
                </a:rPr>
                <a:t>Moderate Food Insecurity</a:t>
              </a:r>
              <a:endParaRPr sz="900" b="1" dirty="0">
                <a:solidFill>
                  <a:srgbClr val="4AA772"/>
                </a:solidFill>
                <a:latin typeface="+mj-lt"/>
                <a:ea typeface="Helvetica Neue"/>
                <a:cs typeface="Helvetica Neue"/>
                <a:sym typeface="Helvetica Neue"/>
              </a:endParaRPr>
            </a:p>
            <a:p>
              <a:pPr algn="ctr"/>
              <a:endParaRPr sz="900" dirty="0">
                <a:solidFill>
                  <a:srgbClr val="4AA772"/>
                </a:solidFill>
                <a:latin typeface="+mj-lt"/>
                <a:ea typeface="Helvetica Neue"/>
                <a:cs typeface="Helvetica Neue"/>
                <a:sym typeface="Helvetica Neue"/>
              </a:endParaRPr>
            </a:p>
          </p:txBody>
        </p:sp>
        <p:sp>
          <p:nvSpPr>
            <p:cNvPr id="17" name="Google Shape;67;g103f00e847c_1_0">
              <a:extLst>
                <a:ext uri="{FF2B5EF4-FFF2-40B4-BE49-F238E27FC236}">
                  <a16:creationId xmlns:a16="http://schemas.microsoft.com/office/drawing/2014/main" id="{925C1693-0D64-B949-8344-233638ACA696}"/>
                </a:ext>
              </a:extLst>
            </p:cNvPr>
            <p:cNvSpPr txBox="1"/>
            <p:nvPr/>
          </p:nvSpPr>
          <p:spPr>
            <a:xfrm>
              <a:off x="3087912" y="3923219"/>
              <a:ext cx="1189200" cy="306869"/>
            </a:xfrm>
            <a:prstGeom prst="rect">
              <a:avLst/>
            </a:prstGeom>
            <a:noFill/>
            <a:ln>
              <a:noFill/>
            </a:ln>
          </p:spPr>
          <p:txBody>
            <a:bodyPr spcFirstLastPara="1" wrap="square" lIns="121900" tIns="60933" rIns="121900" bIns="60933" anchor="t" anchorCtr="0">
              <a:spAutoFit/>
            </a:bodyPr>
            <a:lstStyle/>
            <a:p>
              <a:pPr algn="ctr"/>
              <a:r>
                <a:rPr lang="en-US" sz="900" b="1" dirty="0">
                  <a:solidFill>
                    <a:srgbClr val="CA181D"/>
                  </a:solidFill>
                  <a:latin typeface="+mj-lt"/>
                  <a:ea typeface="Helvetica Neue"/>
                  <a:cs typeface="Helvetica Neue"/>
                  <a:sym typeface="Helvetica Neue"/>
                </a:rPr>
                <a:t>Severe </a:t>
              </a:r>
              <a:endParaRPr sz="900" dirty="0">
                <a:latin typeface="+mj-lt"/>
              </a:endParaRPr>
            </a:p>
            <a:p>
              <a:pPr algn="ctr"/>
              <a:r>
                <a:rPr lang="en-US" sz="900" b="1" dirty="0">
                  <a:solidFill>
                    <a:srgbClr val="CA181D"/>
                  </a:solidFill>
                  <a:latin typeface="+mj-lt"/>
                  <a:ea typeface="Helvetica Neue"/>
                  <a:cs typeface="Helvetica Neue"/>
                  <a:sym typeface="Helvetica Neue"/>
                </a:rPr>
                <a:t>Food Insecurity</a:t>
              </a:r>
              <a:endParaRPr sz="900" dirty="0">
                <a:solidFill>
                  <a:srgbClr val="CA181D"/>
                </a:solidFill>
                <a:latin typeface="+mj-lt"/>
                <a:ea typeface="Helvetica Neue"/>
                <a:cs typeface="Helvetica Neue"/>
                <a:sym typeface="Helvetica Neue"/>
              </a:endParaRPr>
            </a:p>
          </p:txBody>
        </p:sp>
        <p:sp>
          <p:nvSpPr>
            <p:cNvPr id="18" name="Google Shape;68;g103f00e847c_1_0">
              <a:extLst>
                <a:ext uri="{FF2B5EF4-FFF2-40B4-BE49-F238E27FC236}">
                  <a16:creationId xmlns:a16="http://schemas.microsoft.com/office/drawing/2014/main" id="{17F034E7-FE5D-6B41-B2DC-E635E8B42471}"/>
                </a:ext>
              </a:extLst>
            </p:cNvPr>
            <p:cNvSpPr txBox="1"/>
            <p:nvPr/>
          </p:nvSpPr>
          <p:spPr>
            <a:xfrm>
              <a:off x="389561" y="3104791"/>
              <a:ext cx="2336100" cy="200631"/>
            </a:xfrm>
            <a:prstGeom prst="rect">
              <a:avLst/>
            </a:prstGeom>
            <a:noFill/>
            <a:ln>
              <a:noFill/>
            </a:ln>
          </p:spPr>
          <p:txBody>
            <a:bodyPr spcFirstLastPara="1" wrap="square" lIns="121900" tIns="60933" rIns="121900" bIns="60933" anchor="t" anchorCtr="0">
              <a:spAutoFit/>
            </a:bodyPr>
            <a:lstStyle/>
            <a:p>
              <a:r>
                <a:rPr lang="en-US" sz="900" b="1">
                  <a:solidFill>
                    <a:schemeClr val="dk1"/>
                  </a:solidFill>
                  <a:latin typeface="+mj-lt"/>
                  <a:ea typeface="Helvetica Neue"/>
                  <a:cs typeface="Helvetica Neue"/>
                  <a:sym typeface="Helvetica Neue"/>
                </a:rPr>
                <a:t>Food insecurity based on FAO</a:t>
              </a:r>
              <a:endParaRPr sz="900">
                <a:latin typeface="+mj-lt"/>
              </a:endParaRPr>
            </a:p>
          </p:txBody>
        </p:sp>
      </p:grpSp>
    </p:spTree>
    <p:extLst>
      <p:ext uri="{BB962C8B-B14F-4D97-AF65-F5344CB8AC3E}">
        <p14:creationId xmlns:p14="http://schemas.microsoft.com/office/powerpoint/2010/main" val="203274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Google Shape;70;g103f00e847c_1_0"/>
          <p:cNvSpPr txBox="1"/>
          <p:nvPr/>
        </p:nvSpPr>
        <p:spPr>
          <a:xfrm>
            <a:off x="631671" y="2058264"/>
            <a:ext cx="5846799" cy="2585269"/>
          </a:xfrm>
          <a:prstGeom prst="rect">
            <a:avLst/>
          </a:prstGeom>
          <a:noFill/>
          <a:ln>
            <a:noFill/>
          </a:ln>
        </p:spPr>
        <p:txBody>
          <a:bodyPr spcFirstLastPara="1" wrap="square" lIns="121900" tIns="60933" rIns="121900" bIns="60933" anchor="t" anchorCtr="0">
            <a:spAutoFit/>
          </a:bodyPr>
          <a:lstStyle/>
          <a:p>
            <a:r>
              <a:rPr lang="en-US" sz="1600" dirty="0"/>
              <a:t>The digital divide depends on five factors that determine the level of equality of access to information technology systems:</a:t>
            </a:r>
          </a:p>
          <a:p>
            <a:pPr marL="342900" indent="-342900">
              <a:buFont typeface="Arial" panose="020B0604020202020204" pitchFamily="34" charset="0"/>
              <a:buChar char="•"/>
            </a:pPr>
            <a:r>
              <a:rPr lang="en-US" sz="1600" b="1" dirty="0"/>
              <a:t>The existence of physical infrastructure for transmission; </a:t>
            </a:r>
          </a:p>
          <a:p>
            <a:pPr marL="342900" indent="-342900">
              <a:buFont typeface="Arial" panose="020B0604020202020204" pitchFamily="34" charset="0"/>
              <a:buChar char="•"/>
            </a:pPr>
            <a:r>
              <a:rPr lang="en-US" sz="1600" b="1" dirty="0"/>
              <a:t>The availability of connection equipment such as a computer, modem, and access line; </a:t>
            </a:r>
          </a:p>
          <a:p>
            <a:pPr marL="342900" indent="-342900">
              <a:buFont typeface="Arial" panose="020B0604020202020204" pitchFamily="34" charset="0"/>
              <a:buChar char="•"/>
            </a:pPr>
            <a:r>
              <a:rPr lang="en-US" sz="1600" b="1" dirty="0"/>
              <a:t>Training in the use of the computers and the Internet; </a:t>
            </a:r>
          </a:p>
          <a:p>
            <a:pPr marL="342900" indent="-342900">
              <a:buFont typeface="Arial" panose="020B0604020202020204" pitchFamily="34" charset="0"/>
              <a:buChar char="•"/>
            </a:pPr>
            <a:r>
              <a:rPr lang="en-US" sz="1600" dirty="0"/>
              <a:t>Intellectual capacities and the social insertion of users </a:t>
            </a:r>
          </a:p>
          <a:p>
            <a:pPr marL="342900" indent="-342900">
              <a:buFont typeface="Arial" panose="020B0604020202020204" pitchFamily="34" charset="0"/>
              <a:buChar char="•"/>
            </a:pPr>
            <a:r>
              <a:rPr lang="en-US" sz="1600" dirty="0"/>
              <a:t>The production and use of specific contents adapted to the needs of the diverse segments of the population. </a:t>
            </a:r>
          </a:p>
        </p:txBody>
      </p:sp>
      <p:sp>
        <p:nvSpPr>
          <p:cNvPr id="71" name="Google Shape;71;g103f00e847c_1_0"/>
          <p:cNvSpPr txBox="1"/>
          <p:nvPr/>
        </p:nvSpPr>
        <p:spPr>
          <a:xfrm>
            <a:off x="303825" y="5028628"/>
            <a:ext cx="6315600" cy="1169496"/>
          </a:xfrm>
          <a:prstGeom prst="rect">
            <a:avLst/>
          </a:prstGeom>
          <a:noFill/>
          <a:ln>
            <a:noFill/>
          </a:ln>
        </p:spPr>
        <p:txBody>
          <a:bodyPr spcFirstLastPara="1" wrap="square" lIns="121900" tIns="60933" rIns="121900" bIns="60933" anchor="t" anchorCtr="0">
            <a:spAutoFit/>
          </a:bodyPr>
          <a:lstStyle/>
          <a:p>
            <a:pPr algn="ctr"/>
            <a:r>
              <a:rPr lang="en-US" sz="2000" b="1" dirty="0">
                <a:solidFill>
                  <a:schemeClr val="dk1"/>
                </a:solidFill>
                <a:ea typeface="Helvetica Neue"/>
                <a:cs typeface="Helvetica Neue"/>
                <a:sym typeface="Helvetica Neue"/>
              </a:rPr>
              <a:t>Philadelphia</a:t>
            </a:r>
            <a:endParaRPr lang="en-US" sz="1600" b="1" dirty="0">
              <a:solidFill>
                <a:schemeClr val="dk1"/>
              </a:solidFill>
              <a:latin typeface="+mj-lt"/>
              <a:ea typeface="Helvetica Neue"/>
              <a:cs typeface="Helvetica Neue"/>
              <a:sym typeface="Helvetica Neue"/>
            </a:endParaRPr>
          </a:p>
          <a:p>
            <a:pPr algn="ctr"/>
            <a:r>
              <a:rPr lang="en-US" sz="1600" b="1" dirty="0">
                <a:solidFill>
                  <a:schemeClr val="dk1"/>
                </a:solidFill>
                <a:latin typeface="+mj-lt"/>
                <a:ea typeface="Helvetica Neue"/>
                <a:cs typeface="Helvetica Neue"/>
                <a:sym typeface="Helvetica Neue"/>
              </a:rPr>
              <a:t>Food insecurity 21%</a:t>
            </a:r>
            <a:endParaRPr sz="1600" dirty="0">
              <a:latin typeface="+mj-lt"/>
            </a:endParaRPr>
          </a:p>
          <a:p>
            <a:pPr algn="ctr"/>
            <a:r>
              <a:rPr lang="en-US" sz="1600" b="1" dirty="0">
                <a:solidFill>
                  <a:srgbClr val="000000"/>
                </a:solidFill>
                <a:latin typeface="+mj-lt"/>
                <a:ea typeface="Arial"/>
                <a:cs typeface="Arial"/>
                <a:sym typeface="Arial"/>
              </a:rPr>
              <a:t>17% of trash sent to the landfill is wasted food</a:t>
            </a:r>
          </a:p>
          <a:p>
            <a:pPr algn="ctr"/>
            <a:r>
              <a:rPr lang="en-US" sz="1600" b="1" dirty="0">
                <a:solidFill>
                  <a:srgbClr val="202124"/>
                </a:solidFill>
                <a:latin typeface="arial" panose="020B0604020202020204" pitchFamily="34" charset="0"/>
              </a:rPr>
              <a:t>Unemployment rate 7.7% (2020)</a:t>
            </a:r>
            <a:endParaRPr lang="en-US" sz="1600" dirty="0"/>
          </a:p>
        </p:txBody>
      </p:sp>
      <p:grpSp>
        <p:nvGrpSpPr>
          <p:cNvPr id="72" name="Google Shape;72;g103f00e847c_1_0"/>
          <p:cNvGrpSpPr/>
          <p:nvPr/>
        </p:nvGrpSpPr>
        <p:grpSpPr>
          <a:xfrm>
            <a:off x="6633998" y="990167"/>
            <a:ext cx="5548372" cy="5345847"/>
            <a:chOff x="5181898" y="743508"/>
            <a:chExt cx="3325169" cy="3374123"/>
          </a:xfrm>
        </p:grpSpPr>
        <p:sp>
          <p:nvSpPr>
            <p:cNvPr id="73" name="Google Shape;73;g103f00e847c_1_0"/>
            <p:cNvSpPr/>
            <p:nvPr/>
          </p:nvSpPr>
          <p:spPr>
            <a:xfrm>
              <a:off x="5393716" y="973468"/>
              <a:ext cx="2945100" cy="3141000"/>
            </a:xfrm>
            <a:prstGeom prst="rect">
              <a:avLst/>
            </a:prstGeom>
            <a:solidFill>
              <a:srgbClr val="F2F2F2"/>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sp>
          <p:nvSpPr>
            <p:cNvPr id="74" name="Google Shape;74;g103f00e847c_1_0"/>
            <p:cNvSpPr/>
            <p:nvPr/>
          </p:nvSpPr>
          <p:spPr>
            <a:xfrm rot="-5400000">
              <a:off x="5555602" y="1526584"/>
              <a:ext cx="1172700" cy="1483800"/>
            </a:xfrm>
            <a:prstGeom prst="corner">
              <a:avLst>
                <a:gd name="adj1" fmla="val 50000"/>
                <a:gd name="adj2" fmla="val 50000"/>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75" name="Google Shape;75;g103f00e847c_1_0"/>
            <p:cNvSpPr/>
            <p:nvPr/>
          </p:nvSpPr>
          <p:spPr>
            <a:xfrm>
              <a:off x="5400054" y="962522"/>
              <a:ext cx="750900" cy="11577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76" name="Google Shape;76;g103f00e847c_1_0"/>
            <p:cNvSpPr/>
            <p:nvPr/>
          </p:nvSpPr>
          <p:spPr>
            <a:xfrm rot="-5400000">
              <a:off x="6573351" y="694216"/>
              <a:ext cx="621000" cy="11577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77" name="Google Shape;77;g103f00e847c_1_0"/>
            <p:cNvSpPr/>
            <p:nvPr/>
          </p:nvSpPr>
          <p:spPr>
            <a:xfrm>
              <a:off x="7616732" y="962521"/>
              <a:ext cx="738000" cy="6210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78" name="Google Shape;78;g103f00e847c_1_0"/>
            <p:cNvSpPr/>
            <p:nvPr/>
          </p:nvSpPr>
          <p:spPr>
            <a:xfrm>
              <a:off x="7056483" y="1682205"/>
              <a:ext cx="1298100" cy="11727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79" name="Google Shape;79;g103f00e847c_1_0"/>
            <p:cNvSpPr/>
            <p:nvPr/>
          </p:nvSpPr>
          <p:spPr>
            <a:xfrm rot="5400000">
              <a:off x="6777055" y="2540012"/>
              <a:ext cx="1105500" cy="2049600"/>
            </a:xfrm>
            <a:prstGeom prst="corner">
              <a:avLst>
                <a:gd name="adj1" fmla="val 50000"/>
                <a:gd name="adj2" fmla="val 50000"/>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0" name="Google Shape;80;g103f00e847c_1_0"/>
            <p:cNvSpPr/>
            <p:nvPr/>
          </p:nvSpPr>
          <p:spPr>
            <a:xfrm>
              <a:off x="7056483" y="3656231"/>
              <a:ext cx="1298100" cy="4614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1" name="Google Shape;81;g103f00e847c_1_0"/>
            <p:cNvSpPr/>
            <p:nvPr/>
          </p:nvSpPr>
          <p:spPr>
            <a:xfrm>
              <a:off x="5409490" y="3009079"/>
              <a:ext cx="741600" cy="1105500"/>
            </a:xfrm>
            <a:prstGeom prst="rect">
              <a:avLst/>
            </a:prstGeom>
            <a:solidFill>
              <a:srgbClr val="BABABA"/>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nvGrpSpPr>
            <p:cNvPr id="82" name="Google Shape;82;g103f00e847c_1_0"/>
            <p:cNvGrpSpPr/>
            <p:nvPr/>
          </p:nvGrpSpPr>
          <p:grpSpPr>
            <a:xfrm>
              <a:off x="8156651" y="805354"/>
              <a:ext cx="350416" cy="350416"/>
              <a:chOff x="8552226" y="1515826"/>
              <a:chExt cx="333000" cy="333000"/>
            </a:xfrm>
          </p:grpSpPr>
          <p:sp>
            <p:nvSpPr>
              <p:cNvPr id="83" name="Google Shape;83;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4" name="Google Shape;84;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5" name="Google Shape;85;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grpSp>
          <p:nvGrpSpPr>
            <p:cNvPr id="86" name="Google Shape;86;g103f00e847c_1_0"/>
            <p:cNvGrpSpPr/>
            <p:nvPr/>
          </p:nvGrpSpPr>
          <p:grpSpPr>
            <a:xfrm rot="8228240">
              <a:off x="6910299" y="2715952"/>
              <a:ext cx="350406" cy="350406"/>
              <a:chOff x="8552226" y="1515826"/>
              <a:chExt cx="333000" cy="333000"/>
            </a:xfrm>
          </p:grpSpPr>
          <p:sp>
            <p:nvSpPr>
              <p:cNvPr id="87" name="Google Shape;87;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8" name="Google Shape;88;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89" name="Google Shape;89;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grpSp>
          <p:nvGrpSpPr>
            <p:cNvPr id="90" name="Google Shape;90;g103f00e847c_1_0"/>
            <p:cNvGrpSpPr/>
            <p:nvPr/>
          </p:nvGrpSpPr>
          <p:grpSpPr>
            <a:xfrm rot="-5215644">
              <a:off x="5191036" y="752646"/>
              <a:ext cx="350387" cy="350387"/>
              <a:chOff x="8552226" y="1515826"/>
              <a:chExt cx="333000" cy="333000"/>
            </a:xfrm>
          </p:grpSpPr>
          <p:sp>
            <p:nvSpPr>
              <p:cNvPr id="91" name="Google Shape;91;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92" name="Google Shape;92;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93" name="Google Shape;93;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sp>
          <p:nvSpPr>
            <p:cNvPr id="94" name="Google Shape;94;g103f00e847c_1_0"/>
            <p:cNvSpPr/>
            <p:nvPr/>
          </p:nvSpPr>
          <p:spPr>
            <a:xfrm>
              <a:off x="7031287" y="2754992"/>
              <a:ext cx="135900" cy="135900"/>
            </a:xfrm>
            <a:prstGeom prst="ellipse">
              <a:avLst/>
            </a:prstGeom>
            <a:solidFill>
              <a:srgbClr val="F28F3D"/>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sp>
          <p:nvSpPr>
            <p:cNvPr id="95" name="Google Shape;95;g103f00e847c_1_0"/>
            <p:cNvSpPr/>
            <p:nvPr/>
          </p:nvSpPr>
          <p:spPr>
            <a:xfrm>
              <a:off x="5360791" y="918872"/>
              <a:ext cx="135900" cy="135900"/>
            </a:xfrm>
            <a:prstGeom prst="ellipse">
              <a:avLst/>
            </a:prstGeom>
            <a:solidFill>
              <a:srgbClr val="F28F3D"/>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sp>
          <p:nvSpPr>
            <p:cNvPr id="96" name="Google Shape;96;g103f00e847c_1_0"/>
            <p:cNvSpPr/>
            <p:nvPr/>
          </p:nvSpPr>
          <p:spPr>
            <a:xfrm>
              <a:off x="8218783" y="945581"/>
              <a:ext cx="135900" cy="135900"/>
            </a:xfrm>
            <a:prstGeom prst="ellipse">
              <a:avLst/>
            </a:prstGeom>
            <a:solidFill>
              <a:srgbClr val="F28F3D"/>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nvGrpSpPr>
            <p:cNvPr id="97" name="Google Shape;97;g103f00e847c_1_0"/>
            <p:cNvGrpSpPr/>
            <p:nvPr/>
          </p:nvGrpSpPr>
          <p:grpSpPr>
            <a:xfrm>
              <a:off x="5774190" y="3572956"/>
              <a:ext cx="355733" cy="541766"/>
              <a:chOff x="6415478" y="4245975"/>
              <a:chExt cx="331253" cy="504484"/>
            </a:xfrm>
          </p:grpSpPr>
          <p:sp>
            <p:nvSpPr>
              <p:cNvPr id="98" name="Google Shape;98;g103f00e847c_1_0"/>
              <p:cNvSpPr/>
              <p:nvPr/>
            </p:nvSpPr>
            <p:spPr>
              <a:xfrm>
                <a:off x="6415478" y="4430359"/>
                <a:ext cx="320100" cy="320100"/>
              </a:xfrm>
              <a:prstGeom prst="cube">
                <a:avLst>
                  <a:gd name="adj" fmla="val 25000"/>
                </a:avLst>
              </a:prstGeom>
              <a:solidFill>
                <a:schemeClr val="accent3"/>
              </a:solidFill>
              <a:ln w="25400" cap="flat" cmpd="sng">
                <a:solidFill>
                  <a:srgbClr val="57697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nvGrpSpPr>
              <p:cNvPr id="99" name="Google Shape;99;g103f00e847c_1_0"/>
              <p:cNvGrpSpPr/>
              <p:nvPr/>
            </p:nvGrpSpPr>
            <p:grpSpPr>
              <a:xfrm rot="-7888134">
                <a:off x="6464348" y="4294163"/>
                <a:ext cx="234194" cy="234194"/>
                <a:chOff x="6430103" y="2483080"/>
                <a:chExt cx="234199" cy="234199"/>
              </a:xfrm>
            </p:grpSpPr>
            <p:grpSp>
              <p:nvGrpSpPr>
                <p:cNvPr id="100" name="Google Shape;100;g103f00e847c_1_0"/>
                <p:cNvGrpSpPr/>
                <p:nvPr/>
              </p:nvGrpSpPr>
              <p:grpSpPr>
                <a:xfrm rot="5032248">
                  <a:off x="6440850" y="2493827"/>
                  <a:ext cx="212704" cy="212704"/>
                  <a:chOff x="8552226" y="1515826"/>
                  <a:chExt cx="333000" cy="333000"/>
                </a:xfrm>
              </p:grpSpPr>
              <p:sp>
                <p:nvSpPr>
                  <p:cNvPr id="101" name="Google Shape;101;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02" name="Google Shape;102;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03" name="Google Shape;103;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sp>
              <p:nvSpPr>
                <p:cNvPr id="104" name="Google Shape;104;g103f00e847c_1_0"/>
                <p:cNvSpPr/>
                <p:nvPr/>
              </p:nvSpPr>
              <p:spPr>
                <a:xfrm>
                  <a:off x="6483295" y="2527153"/>
                  <a:ext cx="82500" cy="82500"/>
                </a:xfrm>
                <a:prstGeom prst="ellipse">
                  <a:avLst/>
                </a:prstGeom>
                <a:solidFill>
                  <a:srgbClr val="FF0000"/>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grpSp>
        <p:sp>
          <p:nvSpPr>
            <p:cNvPr id="105" name="Google Shape;105;g103f00e847c_1_0"/>
            <p:cNvSpPr/>
            <p:nvPr/>
          </p:nvSpPr>
          <p:spPr>
            <a:xfrm>
              <a:off x="6807548" y="1217328"/>
              <a:ext cx="355500" cy="355500"/>
            </a:xfrm>
            <a:prstGeom prst="cube">
              <a:avLst>
                <a:gd name="adj" fmla="val 25000"/>
              </a:avLst>
            </a:prstGeom>
            <a:solidFill>
              <a:schemeClr val="accent3"/>
            </a:solidFill>
            <a:ln w="25400" cap="flat" cmpd="sng">
              <a:solidFill>
                <a:srgbClr val="57697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nvGrpSpPr>
            <p:cNvPr id="106" name="Google Shape;106;g103f00e847c_1_0"/>
            <p:cNvGrpSpPr/>
            <p:nvPr/>
          </p:nvGrpSpPr>
          <p:grpSpPr>
            <a:xfrm rot="-7888192">
              <a:off x="6881151" y="1054989"/>
              <a:ext cx="260077" cy="260077"/>
              <a:chOff x="6910204" y="2621237"/>
              <a:chExt cx="234199" cy="234199"/>
            </a:xfrm>
          </p:grpSpPr>
          <p:grpSp>
            <p:nvGrpSpPr>
              <p:cNvPr id="107" name="Google Shape;107;g103f00e847c_1_0"/>
              <p:cNvGrpSpPr/>
              <p:nvPr/>
            </p:nvGrpSpPr>
            <p:grpSpPr>
              <a:xfrm rot="5032248">
                <a:off x="6920951" y="2631985"/>
                <a:ext cx="212704" cy="212704"/>
                <a:chOff x="8847535" y="791592"/>
                <a:chExt cx="333000" cy="333000"/>
              </a:xfrm>
            </p:grpSpPr>
            <p:sp>
              <p:nvSpPr>
                <p:cNvPr id="108" name="Google Shape;108;g103f00e847c_1_0"/>
                <p:cNvSpPr/>
                <p:nvPr/>
              </p:nvSpPr>
              <p:spPr>
                <a:xfrm>
                  <a:off x="8956546" y="905729"/>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09" name="Google Shape;109;g103f00e847c_1_0"/>
                <p:cNvSpPr/>
                <p:nvPr/>
              </p:nvSpPr>
              <p:spPr>
                <a:xfrm>
                  <a:off x="8902986" y="85295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10" name="Google Shape;110;g103f00e847c_1_0"/>
                <p:cNvSpPr/>
                <p:nvPr/>
              </p:nvSpPr>
              <p:spPr>
                <a:xfrm>
                  <a:off x="8847535" y="791592"/>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sp>
            <p:nvSpPr>
              <p:cNvPr id="111" name="Google Shape;111;g103f00e847c_1_0"/>
              <p:cNvSpPr/>
              <p:nvPr/>
            </p:nvSpPr>
            <p:spPr>
              <a:xfrm>
                <a:off x="6963398" y="2665274"/>
                <a:ext cx="82500" cy="82500"/>
              </a:xfrm>
              <a:prstGeom prst="ellipse">
                <a:avLst/>
              </a:prstGeom>
              <a:solidFill>
                <a:srgbClr val="FF0000"/>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grpSp>
          <p:nvGrpSpPr>
            <p:cNvPr id="112" name="Google Shape;112;g103f00e847c_1_0"/>
            <p:cNvGrpSpPr/>
            <p:nvPr/>
          </p:nvGrpSpPr>
          <p:grpSpPr>
            <a:xfrm>
              <a:off x="7965088" y="2978835"/>
              <a:ext cx="378258" cy="576071"/>
              <a:chOff x="6415478" y="4245975"/>
              <a:chExt cx="331253" cy="504484"/>
            </a:xfrm>
          </p:grpSpPr>
          <p:sp>
            <p:nvSpPr>
              <p:cNvPr id="113" name="Google Shape;113;g103f00e847c_1_0"/>
              <p:cNvSpPr/>
              <p:nvPr/>
            </p:nvSpPr>
            <p:spPr>
              <a:xfrm>
                <a:off x="6415478" y="4430359"/>
                <a:ext cx="320100" cy="320100"/>
              </a:xfrm>
              <a:prstGeom prst="cube">
                <a:avLst>
                  <a:gd name="adj" fmla="val 25000"/>
                </a:avLst>
              </a:prstGeom>
              <a:solidFill>
                <a:schemeClr val="accent3"/>
              </a:solidFill>
              <a:ln w="25400" cap="flat" cmpd="sng">
                <a:solidFill>
                  <a:srgbClr val="57697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nvGrpSpPr>
              <p:cNvPr id="114" name="Google Shape;114;g103f00e847c_1_0"/>
              <p:cNvGrpSpPr/>
              <p:nvPr/>
            </p:nvGrpSpPr>
            <p:grpSpPr>
              <a:xfrm rot="-7888134">
                <a:off x="6464348" y="4294163"/>
                <a:ext cx="234194" cy="234194"/>
                <a:chOff x="6430103" y="2483080"/>
                <a:chExt cx="234199" cy="234199"/>
              </a:xfrm>
            </p:grpSpPr>
            <p:grpSp>
              <p:nvGrpSpPr>
                <p:cNvPr id="115" name="Google Shape;115;g103f00e847c_1_0"/>
                <p:cNvGrpSpPr/>
                <p:nvPr/>
              </p:nvGrpSpPr>
              <p:grpSpPr>
                <a:xfrm rot="5032248">
                  <a:off x="6440850" y="2493827"/>
                  <a:ext cx="212704" cy="212704"/>
                  <a:chOff x="8552226" y="1515826"/>
                  <a:chExt cx="333000" cy="333000"/>
                </a:xfrm>
              </p:grpSpPr>
              <p:sp>
                <p:nvSpPr>
                  <p:cNvPr id="116" name="Google Shape;116;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17" name="Google Shape;117;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18" name="Google Shape;118;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sp>
              <p:nvSpPr>
                <p:cNvPr id="119" name="Google Shape;119;g103f00e847c_1_0"/>
                <p:cNvSpPr/>
                <p:nvPr/>
              </p:nvSpPr>
              <p:spPr>
                <a:xfrm>
                  <a:off x="6483295" y="2527153"/>
                  <a:ext cx="82500" cy="82500"/>
                </a:xfrm>
                <a:prstGeom prst="ellipse">
                  <a:avLst/>
                </a:prstGeom>
                <a:solidFill>
                  <a:srgbClr val="FF0000"/>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grpSp>
        <p:cxnSp>
          <p:nvCxnSpPr>
            <p:cNvPr id="120" name="Google Shape;120;g103f00e847c_1_0"/>
            <p:cNvCxnSpPr>
              <a:stCxn id="104" idx="4"/>
              <a:endCxn id="94" idx="2"/>
            </p:cNvCxnSpPr>
            <p:nvPr/>
          </p:nvCxnSpPr>
          <p:spPr>
            <a:xfrm rot="10800000" flipH="1">
              <a:off x="5976158" y="2822952"/>
              <a:ext cx="1055100" cy="939000"/>
            </a:xfrm>
            <a:prstGeom prst="straightConnector1">
              <a:avLst/>
            </a:prstGeom>
            <a:noFill/>
            <a:ln w="38100" cap="flat" cmpd="sng">
              <a:solidFill>
                <a:srgbClr val="595959"/>
              </a:solidFill>
              <a:prstDash val="dashDot"/>
              <a:round/>
              <a:headEnd type="none" w="sm" len="sm"/>
              <a:tailEnd type="none" w="sm" len="sm"/>
            </a:ln>
          </p:spPr>
        </p:cxnSp>
        <p:cxnSp>
          <p:nvCxnSpPr>
            <p:cNvPr id="121" name="Google Shape;121;g103f00e847c_1_0"/>
            <p:cNvCxnSpPr>
              <a:stCxn id="94" idx="6"/>
              <a:endCxn id="119" idx="7"/>
            </p:cNvCxnSpPr>
            <p:nvPr/>
          </p:nvCxnSpPr>
          <p:spPr>
            <a:xfrm>
              <a:off x="7167187" y="2822942"/>
              <a:ext cx="930300" cy="385200"/>
            </a:xfrm>
            <a:prstGeom prst="straightConnector1">
              <a:avLst/>
            </a:prstGeom>
            <a:noFill/>
            <a:ln w="38100" cap="flat" cmpd="sng">
              <a:solidFill>
                <a:srgbClr val="595959"/>
              </a:solidFill>
              <a:prstDash val="dashDot"/>
              <a:round/>
              <a:headEnd type="none" w="sm" len="sm"/>
              <a:tailEnd type="none" w="sm" len="sm"/>
            </a:ln>
          </p:spPr>
        </p:cxnSp>
        <p:cxnSp>
          <p:nvCxnSpPr>
            <p:cNvPr id="122" name="Google Shape;122;g103f00e847c_1_0"/>
            <p:cNvCxnSpPr>
              <a:stCxn id="95" idx="5"/>
              <a:endCxn id="94" idx="2"/>
            </p:cNvCxnSpPr>
            <p:nvPr/>
          </p:nvCxnSpPr>
          <p:spPr>
            <a:xfrm>
              <a:off x="5476789" y="1034870"/>
              <a:ext cx="1554600" cy="1788000"/>
            </a:xfrm>
            <a:prstGeom prst="straightConnector1">
              <a:avLst/>
            </a:prstGeom>
            <a:noFill/>
            <a:ln w="38100" cap="flat" cmpd="sng">
              <a:solidFill>
                <a:srgbClr val="595959"/>
              </a:solidFill>
              <a:prstDash val="dashDot"/>
              <a:round/>
              <a:headEnd type="none" w="sm" len="sm"/>
              <a:tailEnd type="none" w="sm" len="sm"/>
            </a:ln>
          </p:spPr>
        </p:cxnSp>
        <p:cxnSp>
          <p:nvCxnSpPr>
            <p:cNvPr id="123" name="Google Shape;123;g103f00e847c_1_0"/>
            <p:cNvCxnSpPr>
              <a:stCxn id="111" idx="1"/>
            </p:cNvCxnSpPr>
            <p:nvPr/>
          </p:nvCxnSpPr>
          <p:spPr>
            <a:xfrm>
              <a:off x="6998559" y="1272996"/>
              <a:ext cx="31500" cy="1578000"/>
            </a:xfrm>
            <a:prstGeom prst="straightConnector1">
              <a:avLst/>
            </a:prstGeom>
            <a:noFill/>
            <a:ln w="38100" cap="flat" cmpd="sng">
              <a:solidFill>
                <a:srgbClr val="595959"/>
              </a:solidFill>
              <a:prstDash val="dashDot"/>
              <a:round/>
              <a:headEnd type="none" w="sm" len="sm"/>
              <a:tailEnd type="none" w="sm" len="sm"/>
            </a:ln>
          </p:spPr>
        </p:cxnSp>
        <p:cxnSp>
          <p:nvCxnSpPr>
            <p:cNvPr id="124" name="Google Shape;124;g103f00e847c_1_0"/>
            <p:cNvCxnSpPr>
              <a:stCxn id="96" idx="3"/>
              <a:endCxn id="111" idx="3"/>
            </p:cNvCxnSpPr>
            <p:nvPr/>
          </p:nvCxnSpPr>
          <p:spPr>
            <a:xfrm flipH="1">
              <a:off x="7047085" y="1061579"/>
              <a:ext cx="1191600" cy="168600"/>
            </a:xfrm>
            <a:prstGeom prst="straightConnector1">
              <a:avLst/>
            </a:prstGeom>
            <a:noFill/>
            <a:ln w="38100" cap="flat" cmpd="sng">
              <a:solidFill>
                <a:srgbClr val="595959"/>
              </a:solidFill>
              <a:prstDash val="dashDot"/>
              <a:round/>
              <a:headEnd type="none" w="sm" len="sm"/>
              <a:tailEnd type="none" w="sm" len="sm"/>
            </a:ln>
          </p:spPr>
        </p:cxnSp>
        <p:cxnSp>
          <p:nvCxnSpPr>
            <p:cNvPr id="125" name="Google Shape;125;g103f00e847c_1_0"/>
            <p:cNvCxnSpPr>
              <a:stCxn id="96" idx="3"/>
              <a:endCxn id="119" idx="5"/>
            </p:cNvCxnSpPr>
            <p:nvPr/>
          </p:nvCxnSpPr>
          <p:spPr>
            <a:xfrm flipH="1">
              <a:off x="8147485" y="1061579"/>
              <a:ext cx="91200" cy="2102400"/>
            </a:xfrm>
            <a:prstGeom prst="straightConnector1">
              <a:avLst/>
            </a:prstGeom>
            <a:noFill/>
            <a:ln w="38100" cap="flat" cmpd="sng">
              <a:solidFill>
                <a:srgbClr val="595959"/>
              </a:solidFill>
              <a:prstDash val="dashDot"/>
              <a:round/>
              <a:headEnd type="none" w="sm" len="sm"/>
              <a:tailEnd type="none" w="sm" len="sm"/>
            </a:ln>
          </p:spPr>
        </p:cxnSp>
        <p:cxnSp>
          <p:nvCxnSpPr>
            <p:cNvPr id="126" name="Google Shape;126;g103f00e847c_1_0"/>
            <p:cNvCxnSpPr>
              <a:stCxn id="98" idx="0"/>
              <a:endCxn id="95" idx="5"/>
            </p:cNvCxnSpPr>
            <p:nvPr/>
          </p:nvCxnSpPr>
          <p:spPr>
            <a:xfrm rot="10800000">
              <a:off x="5476937" y="1034967"/>
              <a:ext cx="512100" cy="2736000"/>
            </a:xfrm>
            <a:prstGeom prst="straightConnector1">
              <a:avLst/>
            </a:prstGeom>
            <a:noFill/>
            <a:ln w="38100" cap="flat" cmpd="sng">
              <a:solidFill>
                <a:srgbClr val="595959"/>
              </a:solidFill>
              <a:prstDash val="dashDot"/>
              <a:round/>
              <a:headEnd type="none" w="sm" len="sm"/>
              <a:tailEnd type="none" w="sm" len="sm"/>
            </a:ln>
          </p:spPr>
        </p:cxnSp>
        <p:cxnSp>
          <p:nvCxnSpPr>
            <p:cNvPr id="127" name="Google Shape;127;g103f00e847c_1_0"/>
            <p:cNvCxnSpPr>
              <a:endCxn id="111" idx="7"/>
            </p:cNvCxnSpPr>
            <p:nvPr/>
          </p:nvCxnSpPr>
          <p:spPr>
            <a:xfrm>
              <a:off x="5484758" y="1021354"/>
              <a:ext cx="1470900" cy="203100"/>
            </a:xfrm>
            <a:prstGeom prst="straightConnector1">
              <a:avLst/>
            </a:prstGeom>
            <a:noFill/>
            <a:ln w="38100" cap="flat" cmpd="sng">
              <a:solidFill>
                <a:srgbClr val="595959"/>
              </a:solidFill>
              <a:prstDash val="dashDot"/>
              <a:round/>
              <a:headEnd type="none" w="sm" len="sm"/>
              <a:tailEnd type="none" w="sm" len="sm"/>
            </a:ln>
          </p:spPr>
        </p:cxnSp>
        <p:grpSp>
          <p:nvGrpSpPr>
            <p:cNvPr id="128" name="Google Shape;128;g103f00e847c_1_0"/>
            <p:cNvGrpSpPr/>
            <p:nvPr/>
          </p:nvGrpSpPr>
          <p:grpSpPr>
            <a:xfrm rot="10800000">
              <a:off x="6959954" y="3576506"/>
              <a:ext cx="368664" cy="368664"/>
              <a:chOff x="7129552" y="3523575"/>
              <a:chExt cx="368664" cy="368664"/>
            </a:xfrm>
          </p:grpSpPr>
          <p:grpSp>
            <p:nvGrpSpPr>
              <p:cNvPr id="129" name="Google Shape;129;g103f00e847c_1_0"/>
              <p:cNvGrpSpPr/>
              <p:nvPr/>
            </p:nvGrpSpPr>
            <p:grpSpPr>
              <a:xfrm rot="-5215644">
                <a:off x="7138691" y="3532714"/>
                <a:ext cx="350387" cy="350387"/>
                <a:chOff x="8552226" y="1515826"/>
                <a:chExt cx="333000" cy="333000"/>
              </a:xfrm>
            </p:grpSpPr>
            <p:sp>
              <p:nvSpPr>
                <p:cNvPr id="130" name="Google Shape;130;g103f00e847c_1_0"/>
                <p:cNvSpPr/>
                <p:nvPr/>
              </p:nvSpPr>
              <p:spPr>
                <a:xfrm>
                  <a:off x="8658489" y="1628078"/>
                  <a:ext cx="107100" cy="1071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31" name="Google Shape;131;g103f00e847c_1_0"/>
                <p:cNvSpPr/>
                <p:nvPr/>
              </p:nvSpPr>
              <p:spPr>
                <a:xfrm>
                  <a:off x="8604928" y="1575300"/>
                  <a:ext cx="214200" cy="2142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sp>
              <p:nvSpPr>
                <p:cNvPr id="132" name="Google Shape;132;g103f00e847c_1_0"/>
                <p:cNvSpPr/>
                <p:nvPr/>
              </p:nvSpPr>
              <p:spPr>
                <a:xfrm>
                  <a:off x="8552226" y="1515826"/>
                  <a:ext cx="333000" cy="333000"/>
                </a:xfrm>
                <a:prstGeom prst="arc">
                  <a:avLst>
                    <a:gd name="adj1" fmla="val 16200000"/>
                    <a:gd name="adj2" fmla="val 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endParaRPr sz="1867">
                    <a:solidFill>
                      <a:schemeClr val="dk1"/>
                    </a:solidFill>
                    <a:latin typeface="+mj-lt"/>
                    <a:ea typeface="Arial"/>
                    <a:cs typeface="Arial"/>
                    <a:sym typeface="Arial"/>
                  </a:endParaRPr>
                </a:p>
              </p:txBody>
            </p:sp>
          </p:grpSp>
          <p:sp>
            <p:nvSpPr>
              <p:cNvPr id="133" name="Google Shape;133;g103f00e847c_1_0"/>
              <p:cNvSpPr/>
              <p:nvPr/>
            </p:nvSpPr>
            <p:spPr>
              <a:xfrm>
                <a:off x="7287139" y="3694462"/>
                <a:ext cx="135900" cy="135900"/>
              </a:xfrm>
              <a:prstGeom prst="ellipse">
                <a:avLst/>
              </a:prstGeom>
              <a:solidFill>
                <a:srgbClr val="EF8600"/>
              </a:solidFill>
              <a:ln>
                <a:noFill/>
              </a:ln>
            </p:spPr>
            <p:txBody>
              <a:bodyPr spcFirstLastPara="1" wrap="square" lIns="121900" tIns="60933" rIns="121900" bIns="60933" anchor="ctr" anchorCtr="0">
                <a:noAutofit/>
              </a:bodyPr>
              <a:lstStyle/>
              <a:p>
                <a:pPr algn="ctr"/>
                <a:endParaRPr sz="1867">
                  <a:solidFill>
                    <a:schemeClr val="lt1"/>
                  </a:solidFill>
                  <a:latin typeface="+mj-lt"/>
                  <a:ea typeface="Arial"/>
                  <a:cs typeface="Arial"/>
                  <a:sym typeface="Arial"/>
                </a:endParaRPr>
              </a:p>
            </p:txBody>
          </p:sp>
        </p:grpSp>
        <p:cxnSp>
          <p:nvCxnSpPr>
            <p:cNvPr id="134" name="Google Shape;134;g103f00e847c_1_0"/>
            <p:cNvCxnSpPr>
              <a:stCxn id="98" idx="0"/>
              <a:endCxn id="133" idx="5"/>
            </p:cNvCxnSpPr>
            <p:nvPr/>
          </p:nvCxnSpPr>
          <p:spPr>
            <a:xfrm rot="10800000" flipH="1">
              <a:off x="5989037" y="3658167"/>
              <a:ext cx="1065900" cy="112800"/>
            </a:xfrm>
            <a:prstGeom prst="straightConnector1">
              <a:avLst/>
            </a:prstGeom>
            <a:noFill/>
            <a:ln w="38100" cap="flat" cmpd="sng">
              <a:solidFill>
                <a:srgbClr val="595959"/>
              </a:solidFill>
              <a:prstDash val="dashDot"/>
              <a:round/>
              <a:headEnd type="none" w="sm" len="sm"/>
              <a:tailEnd type="none" w="sm" len="sm"/>
            </a:ln>
          </p:spPr>
        </p:cxnSp>
        <p:cxnSp>
          <p:nvCxnSpPr>
            <p:cNvPr id="135" name="Google Shape;135;g103f00e847c_1_0"/>
            <p:cNvCxnSpPr>
              <a:stCxn id="133" idx="5"/>
              <a:endCxn id="119" idx="7"/>
            </p:cNvCxnSpPr>
            <p:nvPr/>
          </p:nvCxnSpPr>
          <p:spPr>
            <a:xfrm rot="10800000" flipH="1">
              <a:off x="7055033" y="3207985"/>
              <a:ext cx="1042500" cy="450300"/>
            </a:xfrm>
            <a:prstGeom prst="straightConnector1">
              <a:avLst/>
            </a:prstGeom>
            <a:noFill/>
            <a:ln w="38100" cap="flat" cmpd="sng">
              <a:solidFill>
                <a:srgbClr val="595959"/>
              </a:solidFill>
              <a:prstDash val="dashDot"/>
              <a:round/>
              <a:headEnd type="none" w="sm" len="sm"/>
              <a:tailEnd type="none" w="sm" len="sm"/>
            </a:ln>
          </p:spPr>
        </p:cxnSp>
      </p:grpSp>
      <p:sp>
        <p:nvSpPr>
          <p:cNvPr id="136" name="Google Shape;136;g103f00e847c_1_0"/>
          <p:cNvSpPr txBox="1"/>
          <p:nvPr/>
        </p:nvSpPr>
        <p:spPr>
          <a:xfrm>
            <a:off x="7706464" y="6379272"/>
            <a:ext cx="3684000" cy="338500"/>
          </a:xfrm>
          <a:prstGeom prst="rect">
            <a:avLst/>
          </a:prstGeom>
          <a:noFill/>
          <a:ln>
            <a:noFill/>
          </a:ln>
        </p:spPr>
        <p:txBody>
          <a:bodyPr spcFirstLastPara="1" wrap="square" lIns="121900" tIns="60933" rIns="121900" bIns="60933" anchor="t" anchorCtr="0">
            <a:spAutoFit/>
          </a:bodyPr>
          <a:lstStyle/>
          <a:p>
            <a:pPr algn="just"/>
            <a:r>
              <a:rPr lang="en-US" sz="1400" b="1" dirty="0">
                <a:solidFill>
                  <a:schemeClr val="dk1"/>
                </a:solidFill>
                <a:latin typeface="+mj-lt"/>
                <a:ea typeface="Helvetica Neue"/>
                <a:cs typeface="Helvetica Neue"/>
                <a:sym typeface="Helvetica Neue"/>
              </a:rPr>
              <a:t>Conceptually on a </a:t>
            </a:r>
            <a:r>
              <a:rPr lang="en-US" sz="1400" b="1" dirty="0" err="1">
                <a:solidFill>
                  <a:schemeClr val="dk1"/>
                </a:solidFill>
                <a:latin typeface="+mj-lt"/>
                <a:ea typeface="Helvetica Neue"/>
                <a:cs typeface="Helvetica Neue"/>
                <a:sym typeface="Helvetica Neue"/>
              </a:rPr>
              <a:t>neighbourhood</a:t>
            </a:r>
            <a:r>
              <a:rPr lang="en-US" sz="1400" b="1" dirty="0">
                <a:solidFill>
                  <a:schemeClr val="dk1"/>
                </a:solidFill>
                <a:latin typeface="+mj-lt"/>
                <a:ea typeface="Helvetica Neue"/>
                <a:cs typeface="Helvetica Neue"/>
                <a:sym typeface="Helvetica Neue"/>
              </a:rPr>
              <a:t> scale</a:t>
            </a:r>
            <a:endParaRPr sz="2400" dirty="0">
              <a:latin typeface="+mj-lt"/>
            </a:endParaRPr>
          </a:p>
        </p:txBody>
      </p:sp>
      <p:sp>
        <p:nvSpPr>
          <p:cNvPr id="137" name="Google Shape;137;g103f00e847c_1_0"/>
          <p:cNvSpPr txBox="1"/>
          <p:nvPr/>
        </p:nvSpPr>
        <p:spPr>
          <a:xfrm>
            <a:off x="729284" y="1016718"/>
            <a:ext cx="5465331" cy="1345955"/>
          </a:xfrm>
          <a:prstGeom prst="rect">
            <a:avLst/>
          </a:prstGeom>
          <a:noFill/>
          <a:ln>
            <a:noFill/>
          </a:ln>
        </p:spPr>
        <p:txBody>
          <a:bodyPr spcFirstLastPara="1" wrap="square" lIns="121900" tIns="60933" rIns="121900" bIns="60933" anchor="t" anchorCtr="0">
            <a:spAutoFit/>
          </a:bodyPr>
          <a:lstStyle/>
          <a:p>
            <a:pPr algn="ctr">
              <a:lnSpc>
                <a:spcPct val="115000"/>
              </a:lnSpc>
              <a:spcBef>
                <a:spcPts val="1600"/>
              </a:spcBef>
              <a:buClr>
                <a:schemeClr val="dk1"/>
              </a:buClr>
              <a:buSzPts val="1100"/>
            </a:pPr>
            <a:r>
              <a:rPr lang="en-US" sz="1600" b="1" dirty="0">
                <a:solidFill>
                  <a:srgbClr val="333333"/>
                </a:solidFill>
                <a:highlight>
                  <a:srgbClr val="FFFFFF"/>
                </a:highlight>
                <a:latin typeface="+mj-lt"/>
                <a:ea typeface="Merriweather"/>
                <a:cs typeface="Merriweather"/>
                <a:sym typeface="Merriweather"/>
              </a:rPr>
              <a:t>“Don’t let the digital divide become ‘the new face of inequality’: </a:t>
            </a:r>
            <a:r>
              <a:rPr lang="en-US" sz="1600" b="1" dirty="0">
                <a:solidFill>
                  <a:srgbClr val="0070C0"/>
                </a:solidFill>
                <a:highlight>
                  <a:srgbClr val="FFFFFF"/>
                </a:highlight>
                <a:latin typeface="+mj-lt"/>
                <a:ea typeface="Merriweather"/>
                <a:cs typeface="Merriweather"/>
                <a:sym typeface="Merriweather"/>
              </a:rPr>
              <a:t>UN</a:t>
            </a:r>
            <a:r>
              <a:rPr lang="en-US" sz="1600" b="1" dirty="0">
                <a:solidFill>
                  <a:srgbClr val="333333"/>
                </a:solidFill>
                <a:highlight>
                  <a:srgbClr val="FFFFFF"/>
                </a:highlight>
                <a:latin typeface="+mj-lt"/>
                <a:ea typeface="Merriweather"/>
                <a:cs typeface="Merriweather"/>
                <a:sym typeface="Merriweather"/>
              </a:rPr>
              <a:t>”</a:t>
            </a:r>
            <a:endParaRPr sz="1600" b="1" dirty="0">
              <a:solidFill>
                <a:srgbClr val="333333"/>
              </a:solidFill>
              <a:highlight>
                <a:srgbClr val="FFFFFF"/>
              </a:highlight>
              <a:latin typeface="+mj-lt"/>
              <a:ea typeface="Merriweather"/>
              <a:cs typeface="Merriweather"/>
              <a:sym typeface="Merriweather"/>
            </a:endParaRPr>
          </a:p>
          <a:p>
            <a:pPr algn="ctr">
              <a:spcBef>
                <a:spcPts val="1600"/>
              </a:spcBef>
            </a:pPr>
            <a:endParaRPr sz="1600" dirty="0">
              <a:solidFill>
                <a:srgbClr val="202124"/>
              </a:solidFill>
              <a:latin typeface="+mj-lt"/>
              <a:ea typeface="Helvetica Neue"/>
              <a:cs typeface="Helvetica Neue"/>
              <a:sym typeface="Helvetica Neue"/>
            </a:endParaRPr>
          </a:p>
        </p:txBody>
      </p:sp>
      <p:sp>
        <p:nvSpPr>
          <p:cNvPr id="138" name="TextBox 137">
            <a:extLst>
              <a:ext uri="{FF2B5EF4-FFF2-40B4-BE49-F238E27FC236}">
                <a16:creationId xmlns:a16="http://schemas.microsoft.com/office/drawing/2014/main" id="{13CFB681-7762-5145-AF5C-17E641B556A2}"/>
              </a:ext>
            </a:extLst>
          </p:cNvPr>
          <p:cNvSpPr txBox="1"/>
          <p:nvPr/>
        </p:nvSpPr>
        <p:spPr>
          <a:xfrm>
            <a:off x="775504" y="413086"/>
            <a:ext cx="7292050" cy="461665"/>
          </a:xfrm>
          <a:prstGeom prst="rect">
            <a:avLst/>
          </a:prstGeom>
          <a:noFill/>
        </p:spPr>
        <p:txBody>
          <a:bodyPr wrap="square" rtlCol="0">
            <a:spAutoFit/>
          </a:bodyPr>
          <a:lstStyle/>
          <a:p>
            <a:r>
              <a:rPr lang="en-US" sz="2400" dirty="0">
                <a:latin typeface="+mj-lt"/>
              </a:rPr>
              <a:t>CONCEPT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3f00e847c_1_87"/>
          <p:cNvSpPr/>
          <p:nvPr/>
        </p:nvSpPr>
        <p:spPr>
          <a:xfrm>
            <a:off x="0" y="1263245"/>
            <a:ext cx="12192000" cy="4584400"/>
          </a:xfrm>
          <a:prstGeom prst="rect">
            <a:avLst/>
          </a:prstGeom>
          <a:solidFill>
            <a:srgbClr val="D9D9D9"/>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mj-lt"/>
              <a:ea typeface="Arial"/>
              <a:cs typeface="Arial"/>
              <a:sym typeface="Arial"/>
            </a:endParaRPr>
          </a:p>
        </p:txBody>
      </p:sp>
      <p:sp>
        <p:nvSpPr>
          <p:cNvPr id="143" name="Google Shape;143;g103f00e847c_1_87"/>
          <p:cNvSpPr/>
          <p:nvPr/>
        </p:nvSpPr>
        <p:spPr>
          <a:xfrm>
            <a:off x="4245688" y="1641255"/>
            <a:ext cx="1713600" cy="3749600"/>
          </a:xfrm>
          <a:prstGeom prst="roundRect">
            <a:avLst>
              <a:gd name="adj" fmla="val 16667"/>
            </a:avLst>
          </a:prstGeom>
          <a:solidFill>
            <a:srgbClr val="DCD1D1"/>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pic>
        <p:nvPicPr>
          <p:cNvPr id="144" name="Google Shape;144;g103f00e847c_1_87"/>
          <p:cNvPicPr preferRelativeResize="0"/>
          <p:nvPr/>
        </p:nvPicPr>
        <p:blipFill rotWithShape="1">
          <a:blip r:embed="rId3">
            <a:alphaModFix/>
          </a:blip>
          <a:srcRect l="52685" t="38862" r="27469" b="37984"/>
          <a:stretch/>
        </p:blipFill>
        <p:spPr>
          <a:xfrm>
            <a:off x="4517522" y="1624733"/>
            <a:ext cx="1169748" cy="1364703"/>
          </a:xfrm>
          <a:prstGeom prst="rect">
            <a:avLst/>
          </a:prstGeom>
          <a:noFill/>
          <a:ln>
            <a:noFill/>
          </a:ln>
        </p:spPr>
      </p:pic>
      <p:sp>
        <p:nvSpPr>
          <p:cNvPr id="145" name="Google Shape;145;g103f00e847c_1_87"/>
          <p:cNvSpPr txBox="1"/>
          <p:nvPr/>
        </p:nvSpPr>
        <p:spPr>
          <a:xfrm>
            <a:off x="4153847" y="3005959"/>
            <a:ext cx="1897600" cy="2082503"/>
          </a:xfrm>
          <a:prstGeom prst="rect">
            <a:avLst/>
          </a:prstGeom>
          <a:noFill/>
          <a:ln>
            <a:noFill/>
          </a:ln>
        </p:spPr>
        <p:txBody>
          <a:bodyPr spcFirstLastPara="1" wrap="square" lIns="121900" tIns="60933" rIns="121900" bIns="60933" anchor="t" anchorCtr="0">
            <a:spAutoFit/>
          </a:bodyPr>
          <a:lstStyle/>
          <a:p>
            <a:pPr algn="ctr"/>
            <a:r>
              <a:rPr lang="en-US" sz="1333" b="1">
                <a:solidFill>
                  <a:schemeClr val="dk1"/>
                </a:solidFill>
                <a:latin typeface="+mj-lt"/>
                <a:ea typeface="Helvetica Neue"/>
                <a:cs typeface="Helvetica Neue"/>
                <a:sym typeface="Helvetica Neue"/>
              </a:rPr>
              <a:t>MAX</a:t>
            </a:r>
            <a:endParaRPr sz="2400">
              <a:latin typeface="+mj-lt"/>
            </a:endParaRPr>
          </a:p>
          <a:p>
            <a:pPr algn="ctr"/>
            <a:r>
              <a:rPr lang="en-US" sz="1200" b="1">
                <a:solidFill>
                  <a:schemeClr val="dk1"/>
                </a:solidFill>
                <a:latin typeface="+mj-lt"/>
                <a:ea typeface="Helvetica Neue"/>
                <a:cs typeface="Helvetica Neue"/>
                <a:sym typeface="Helvetica Neue"/>
              </a:rPr>
              <a:t>Age: </a:t>
            </a:r>
            <a:r>
              <a:rPr lang="en-US" sz="1200">
                <a:solidFill>
                  <a:schemeClr val="dk1"/>
                </a:solidFill>
                <a:latin typeface="+mj-lt"/>
                <a:ea typeface="Helvetica Neue"/>
                <a:cs typeface="Helvetica Neue"/>
                <a:sym typeface="Helvetica Neue"/>
              </a:rPr>
              <a:t>13 yrs.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Education</a:t>
            </a:r>
            <a:endParaRPr sz="2400">
              <a:latin typeface="+mj-lt"/>
            </a:endParaRPr>
          </a:p>
          <a:p>
            <a:pPr algn="ctr"/>
            <a:r>
              <a:rPr lang="en-US" sz="1200">
                <a:solidFill>
                  <a:schemeClr val="dk1"/>
                </a:solidFill>
                <a:latin typeface="+mj-lt"/>
                <a:ea typeface="Helvetica Neue"/>
                <a:cs typeface="Helvetica Neue"/>
                <a:sym typeface="Helvetica Neue"/>
              </a:rPr>
              <a:t> 8</a:t>
            </a:r>
            <a:r>
              <a:rPr lang="en-US" sz="1200" baseline="30000">
                <a:solidFill>
                  <a:schemeClr val="dk1"/>
                </a:solidFill>
                <a:latin typeface="+mj-lt"/>
                <a:ea typeface="Helvetica Neue"/>
                <a:cs typeface="Helvetica Neue"/>
                <a:sym typeface="Helvetica Neue"/>
              </a:rPr>
              <a:t>th</a:t>
            </a:r>
            <a:r>
              <a:rPr lang="en-US" sz="1200">
                <a:solidFill>
                  <a:schemeClr val="dk1"/>
                </a:solidFill>
                <a:latin typeface="+mj-lt"/>
                <a:ea typeface="Helvetica Neue"/>
                <a:cs typeface="Helvetica Neue"/>
                <a:sym typeface="Helvetica Neue"/>
              </a:rPr>
              <a:t> Grade</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a:t>
            </a:r>
            <a:endParaRPr sz="2400">
              <a:latin typeface="+mj-lt"/>
            </a:endParaRPr>
          </a:p>
          <a:p>
            <a:pPr algn="ctr"/>
            <a:r>
              <a:rPr lang="en-US" sz="1200">
                <a:solidFill>
                  <a:schemeClr val="dk1"/>
                </a:solidFill>
                <a:latin typeface="+mj-lt"/>
                <a:ea typeface="Helvetica Neue"/>
                <a:cs typeface="Helvetica Neue"/>
                <a:sym typeface="Helvetica Neue"/>
              </a:rPr>
              <a:t>Household with no consistent income</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Needs</a:t>
            </a:r>
            <a:endParaRPr sz="1200">
              <a:solidFill>
                <a:schemeClr val="dk1"/>
              </a:solidFill>
              <a:latin typeface="+mj-lt"/>
              <a:ea typeface="Helvetica Neue"/>
              <a:cs typeface="Helvetica Neue"/>
              <a:sym typeface="Helvetica Neue"/>
            </a:endParaRPr>
          </a:p>
          <a:p>
            <a:pPr algn="ctr"/>
            <a:r>
              <a:rPr lang="en-US" sz="1200">
                <a:solidFill>
                  <a:schemeClr val="dk1"/>
                </a:solidFill>
                <a:latin typeface="+mj-lt"/>
                <a:ea typeface="Helvetica Neue"/>
                <a:cs typeface="Helvetica Neue"/>
                <a:sym typeface="Helvetica Neue"/>
              </a:rPr>
              <a:t>Wholesome meals</a:t>
            </a:r>
            <a:endParaRPr sz="2400">
              <a:latin typeface="+mj-lt"/>
            </a:endParaRPr>
          </a:p>
        </p:txBody>
      </p:sp>
      <p:sp>
        <p:nvSpPr>
          <p:cNvPr id="146" name="Google Shape;146;g103f00e847c_1_87"/>
          <p:cNvSpPr/>
          <p:nvPr/>
        </p:nvSpPr>
        <p:spPr>
          <a:xfrm>
            <a:off x="8091475" y="1629891"/>
            <a:ext cx="1713600" cy="3749600"/>
          </a:xfrm>
          <a:prstGeom prst="roundRect">
            <a:avLst>
              <a:gd name="adj" fmla="val 16667"/>
            </a:avLst>
          </a:prstGeom>
          <a:solidFill>
            <a:srgbClr val="F47E8A">
              <a:alpha val="9800"/>
            </a:srgbClr>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pic>
        <p:nvPicPr>
          <p:cNvPr id="147" name="Google Shape;147;g103f00e847c_1_87"/>
          <p:cNvPicPr preferRelativeResize="0"/>
          <p:nvPr/>
        </p:nvPicPr>
        <p:blipFill rotWithShape="1">
          <a:blip r:embed="rId3">
            <a:alphaModFix/>
          </a:blip>
          <a:srcRect l="76063" t="67075" r="2867" b="7389"/>
          <a:stretch/>
        </p:blipFill>
        <p:spPr>
          <a:xfrm>
            <a:off x="8367814" y="1613365"/>
            <a:ext cx="1169748" cy="1364707"/>
          </a:xfrm>
          <a:prstGeom prst="rect">
            <a:avLst/>
          </a:prstGeom>
          <a:noFill/>
          <a:ln>
            <a:noFill/>
          </a:ln>
        </p:spPr>
      </p:pic>
      <p:sp>
        <p:nvSpPr>
          <p:cNvPr id="148" name="Google Shape;148;g103f00e847c_1_87"/>
          <p:cNvSpPr txBox="1"/>
          <p:nvPr/>
        </p:nvSpPr>
        <p:spPr>
          <a:xfrm>
            <a:off x="8091476" y="2978071"/>
            <a:ext cx="1713600" cy="2431380"/>
          </a:xfrm>
          <a:prstGeom prst="rect">
            <a:avLst/>
          </a:prstGeom>
          <a:noFill/>
          <a:ln>
            <a:noFill/>
          </a:ln>
        </p:spPr>
        <p:txBody>
          <a:bodyPr spcFirstLastPara="1" wrap="square" lIns="121900" tIns="60933" rIns="121900" bIns="60933" anchor="t" anchorCtr="0">
            <a:spAutoFit/>
          </a:bodyPr>
          <a:lstStyle/>
          <a:p>
            <a:pPr algn="ctr"/>
            <a:r>
              <a:rPr lang="en-US" sz="1200" b="1">
                <a:solidFill>
                  <a:schemeClr val="dk1"/>
                </a:solidFill>
                <a:latin typeface="+mj-lt"/>
                <a:ea typeface="Helvetica Neue"/>
                <a:cs typeface="Helvetica Neue"/>
                <a:sym typeface="Helvetica Neue"/>
              </a:rPr>
              <a:t>Trey</a:t>
            </a:r>
            <a:endParaRPr sz="2400">
              <a:latin typeface="+mj-lt"/>
            </a:endParaRPr>
          </a:p>
          <a:p>
            <a:pPr algn="ctr"/>
            <a:r>
              <a:rPr lang="en-US" sz="1200" b="1">
                <a:solidFill>
                  <a:schemeClr val="dk1"/>
                </a:solidFill>
                <a:latin typeface="+mj-lt"/>
                <a:ea typeface="Helvetica Neue"/>
                <a:cs typeface="Helvetica Neue"/>
                <a:sym typeface="Helvetica Neue"/>
              </a:rPr>
              <a:t>Age: </a:t>
            </a:r>
            <a:r>
              <a:rPr lang="en-US" sz="1200">
                <a:solidFill>
                  <a:schemeClr val="dk1"/>
                </a:solidFill>
                <a:latin typeface="+mj-lt"/>
                <a:ea typeface="Helvetica Neue"/>
                <a:cs typeface="Helvetica Neue"/>
                <a:sym typeface="Helvetica Neue"/>
              </a:rPr>
              <a:t>23 yrs.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Education</a:t>
            </a:r>
            <a:endParaRPr sz="2400">
              <a:latin typeface="+mj-lt"/>
            </a:endParaRPr>
          </a:p>
          <a:p>
            <a:pPr algn="ctr"/>
            <a:r>
              <a:rPr lang="en-US" sz="1200">
                <a:solidFill>
                  <a:schemeClr val="dk1"/>
                </a:solidFill>
                <a:latin typeface="+mj-lt"/>
                <a:ea typeface="Helvetica Neue"/>
                <a:cs typeface="Helvetica Neue"/>
                <a:sym typeface="Helvetica Neue"/>
              </a:rPr>
              <a:t>Attending community college</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 </a:t>
            </a:r>
            <a:endParaRPr sz="2400">
              <a:latin typeface="+mj-lt"/>
            </a:endParaRPr>
          </a:p>
          <a:p>
            <a:pPr algn="ctr"/>
            <a:r>
              <a:rPr lang="en-US" sz="1200">
                <a:solidFill>
                  <a:schemeClr val="dk1"/>
                </a:solidFill>
                <a:latin typeface="+mj-lt"/>
                <a:ea typeface="Helvetica Neue"/>
                <a:cs typeface="Helvetica Neue"/>
                <a:sym typeface="Helvetica Neue"/>
              </a:rPr>
              <a:t>Doing part time jobs and studying</a:t>
            </a:r>
            <a:endParaRPr sz="2400">
              <a:latin typeface="+mj-lt"/>
            </a:endParaRPr>
          </a:p>
          <a:p>
            <a:pPr algn="ctr">
              <a:lnSpc>
                <a:spcPct val="150000"/>
              </a:lnSpc>
            </a:pPr>
            <a:r>
              <a:rPr lang="en-US" sz="1200">
                <a:solidFill>
                  <a:schemeClr val="dk1"/>
                </a:solidFill>
                <a:latin typeface="+mj-lt"/>
                <a:ea typeface="Helvetica Neue"/>
                <a:cs typeface="Helvetica Neue"/>
                <a:sym typeface="Helvetica Neue"/>
              </a:rPr>
              <a:t> </a:t>
            </a:r>
            <a:r>
              <a:rPr lang="en-US" sz="1200" b="1">
                <a:solidFill>
                  <a:schemeClr val="dk1"/>
                </a:solidFill>
                <a:latin typeface="+mj-lt"/>
                <a:ea typeface="Helvetica Neue"/>
                <a:cs typeface="Helvetica Neue"/>
                <a:sym typeface="Helvetica Neue"/>
              </a:rPr>
              <a:t>Needs</a:t>
            </a:r>
            <a:endParaRPr sz="2400">
              <a:latin typeface="+mj-lt"/>
            </a:endParaRPr>
          </a:p>
          <a:p>
            <a:pPr algn="ctr"/>
            <a:r>
              <a:rPr lang="en-US" sz="1200">
                <a:solidFill>
                  <a:schemeClr val="dk1"/>
                </a:solidFill>
                <a:latin typeface="+mj-lt"/>
                <a:ea typeface="Helvetica Neue"/>
                <a:cs typeface="Helvetica Neue"/>
                <a:sym typeface="Helvetica Neue"/>
              </a:rPr>
              <a:t> Access to internet to apply to jobs</a:t>
            </a:r>
            <a:endParaRPr sz="2400">
              <a:latin typeface="+mj-lt"/>
            </a:endParaRPr>
          </a:p>
        </p:txBody>
      </p:sp>
      <p:sp>
        <p:nvSpPr>
          <p:cNvPr id="149" name="Google Shape;149;g103f00e847c_1_87"/>
          <p:cNvSpPr/>
          <p:nvPr/>
        </p:nvSpPr>
        <p:spPr>
          <a:xfrm>
            <a:off x="6155048" y="1629889"/>
            <a:ext cx="1713600" cy="3749600"/>
          </a:xfrm>
          <a:prstGeom prst="roundRect">
            <a:avLst>
              <a:gd name="adj" fmla="val 16667"/>
            </a:avLst>
          </a:prstGeom>
          <a:solidFill>
            <a:srgbClr val="F47E8A">
              <a:alpha val="20000"/>
            </a:srgbClr>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pic>
        <p:nvPicPr>
          <p:cNvPr id="150" name="Google Shape;150;g103f00e847c_1_87" descr="Shape&#10;&#10;Description automatically generated"/>
          <p:cNvPicPr preferRelativeResize="0"/>
          <p:nvPr/>
        </p:nvPicPr>
        <p:blipFill rotWithShape="1">
          <a:blip r:embed="rId4">
            <a:alphaModFix/>
          </a:blip>
          <a:srcRect l="3487" t="7336" r="77508" b="68607"/>
          <a:stretch/>
        </p:blipFill>
        <p:spPr>
          <a:xfrm>
            <a:off x="6426879" y="1613365"/>
            <a:ext cx="1169748" cy="1364707"/>
          </a:xfrm>
          <a:prstGeom prst="rect">
            <a:avLst/>
          </a:prstGeom>
          <a:noFill/>
          <a:ln>
            <a:noFill/>
          </a:ln>
        </p:spPr>
      </p:pic>
      <p:sp>
        <p:nvSpPr>
          <p:cNvPr id="151" name="Google Shape;151;g103f00e847c_1_87"/>
          <p:cNvSpPr txBox="1"/>
          <p:nvPr/>
        </p:nvSpPr>
        <p:spPr>
          <a:xfrm>
            <a:off x="6155048" y="2989437"/>
            <a:ext cx="1700400" cy="2636501"/>
          </a:xfrm>
          <a:prstGeom prst="rect">
            <a:avLst/>
          </a:prstGeom>
          <a:noFill/>
          <a:ln>
            <a:noFill/>
          </a:ln>
        </p:spPr>
        <p:txBody>
          <a:bodyPr spcFirstLastPara="1" wrap="square" lIns="121900" tIns="60933" rIns="121900" bIns="60933" anchor="t" anchorCtr="0">
            <a:spAutoFit/>
          </a:bodyPr>
          <a:lstStyle/>
          <a:p>
            <a:pPr algn="ctr"/>
            <a:r>
              <a:rPr lang="en-US" sz="1333" b="1">
                <a:solidFill>
                  <a:schemeClr val="dk1"/>
                </a:solidFill>
                <a:latin typeface="+mj-lt"/>
                <a:ea typeface="Helvetica Neue"/>
                <a:cs typeface="Helvetica Neue"/>
                <a:sym typeface="Helvetica Neue"/>
              </a:rPr>
              <a:t>Miriam</a:t>
            </a:r>
            <a:endParaRPr sz="1200" b="1">
              <a:solidFill>
                <a:schemeClr val="dk1"/>
              </a:solidFill>
              <a:latin typeface="+mj-lt"/>
              <a:ea typeface="Helvetica Neue"/>
              <a:cs typeface="Helvetica Neue"/>
              <a:sym typeface="Helvetica Neue"/>
            </a:endParaRPr>
          </a:p>
          <a:p>
            <a:pPr algn="ctr"/>
            <a:r>
              <a:rPr lang="en-US" sz="1200" b="1">
                <a:solidFill>
                  <a:schemeClr val="dk1"/>
                </a:solidFill>
                <a:latin typeface="+mj-lt"/>
                <a:ea typeface="Helvetica Neue"/>
                <a:cs typeface="Helvetica Neue"/>
                <a:sym typeface="Helvetica Neue"/>
              </a:rPr>
              <a:t>Age: </a:t>
            </a:r>
            <a:r>
              <a:rPr lang="en-US" sz="1200">
                <a:solidFill>
                  <a:schemeClr val="dk1"/>
                </a:solidFill>
                <a:latin typeface="+mj-lt"/>
                <a:ea typeface="Helvetica Neue"/>
                <a:cs typeface="Helvetica Neue"/>
                <a:sym typeface="Helvetica Neue"/>
              </a:rPr>
              <a:t>39</a:t>
            </a:r>
            <a:r>
              <a:rPr lang="en-US" sz="1200" b="1">
                <a:solidFill>
                  <a:schemeClr val="dk1"/>
                </a:solidFill>
                <a:latin typeface="+mj-lt"/>
                <a:ea typeface="Helvetica Neue"/>
                <a:cs typeface="Helvetica Neue"/>
                <a:sym typeface="Helvetica Neue"/>
              </a:rPr>
              <a:t> </a:t>
            </a:r>
            <a:r>
              <a:rPr lang="en-US" sz="1200">
                <a:solidFill>
                  <a:schemeClr val="dk1"/>
                </a:solidFill>
                <a:latin typeface="+mj-lt"/>
                <a:ea typeface="Helvetica Neue"/>
                <a:cs typeface="Helvetica Neue"/>
                <a:sym typeface="Helvetica Neue"/>
              </a:rPr>
              <a:t>yrs.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Education</a:t>
            </a:r>
            <a:endParaRPr sz="2400">
              <a:latin typeface="+mj-lt"/>
            </a:endParaRPr>
          </a:p>
          <a:p>
            <a:pPr algn="ctr"/>
            <a:r>
              <a:rPr lang="en-US" sz="1200">
                <a:solidFill>
                  <a:schemeClr val="dk1"/>
                </a:solidFill>
                <a:latin typeface="+mj-lt"/>
                <a:ea typeface="Helvetica Neue"/>
                <a:cs typeface="Helvetica Neue"/>
                <a:sym typeface="Helvetica Neue"/>
              </a:rPr>
              <a:t> Grad</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 </a:t>
            </a:r>
            <a:endParaRPr sz="2400">
              <a:latin typeface="+mj-lt"/>
            </a:endParaRPr>
          </a:p>
          <a:p>
            <a:pPr algn="ctr"/>
            <a:r>
              <a:rPr lang="en-US" sz="1200">
                <a:solidFill>
                  <a:schemeClr val="dk1"/>
                </a:solidFill>
                <a:latin typeface="+mj-lt"/>
                <a:ea typeface="Helvetica Neue"/>
                <a:cs typeface="Helvetica Neue"/>
                <a:sym typeface="Helvetica Neue"/>
              </a:rPr>
              <a:t>Income &lt; $20000 and single mother</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Needs</a:t>
            </a:r>
            <a:endParaRPr sz="2400">
              <a:latin typeface="+mj-lt"/>
            </a:endParaRPr>
          </a:p>
          <a:p>
            <a:pPr algn="ctr"/>
            <a:r>
              <a:rPr lang="en-US" sz="1200">
                <a:solidFill>
                  <a:schemeClr val="dk1"/>
                </a:solidFill>
                <a:latin typeface="+mj-lt"/>
                <a:ea typeface="Helvetica Neue"/>
                <a:cs typeface="Helvetica Neue"/>
                <a:sym typeface="Helvetica Neue"/>
              </a:rPr>
              <a:t> Internet to look up govt. programs &amp; meals for 2</a:t>
            </a:r>
            <a:endParaRPr sz="2400">
              <a:latin typeface="+mj-lt"/>
            </a:endParaRPr>
          </a:p>
          <a:p>
            <a:pPr algn="ctr"/>
            <a:endParaRPr sz="1200">
              <a:solidFill>
                <a:schemeClr val="dk1"/>
              </a:solidFill>
              <a:latin typeface="+mj-lt"/>
              <a:ea typeface="Helvetica Neue"/>
              <a:cs typeface="Helvetica Neue"/>
              <a:sym typeface="Helvetica Neue"/>
            </a:endParaRPr>
          </a:p>
        </p:txBody>
      </p:sp>
      <p:sp>
        <p:nvSpPr>
          <p:cNvPr id="152" name="Google Shape;152;g103f00e847c_1_87"/>
          <p:cNvSpPr/>
          <p:nvPr/>
        </p:nvSpPr>
        <p:spPr>
          <a:xfrm>
            <a:off x="2309575" y="1613364"/>
            <a:ext cx="1713600" cy="3777600"/>
          </a:xfrm>
          <a:prstGeom prst="roundRect">
            <a:avLst>
              <a:gd name="adj" fmla="val 16667"/>
            </a:avLst>
          </a:prstGeom>
          <a:solidFill>
            <a:srgbClr val="F47E8A">
              <a:alpha val="20000"/>
            </a:srgbClr>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pic>
        <p:nvPicPr>
          <p:cNvPr id="153" name="Google Shape;153;g103f00e847c_1_87" descr="Icon&#10;&#10;Description automatically generated"/>
          <p:cNvPicPr preferRelativeResize="0"/>
          <p:nvPr/>
        </p:nvPicPr>
        <p:blipFill rotWithShape="1">
          <a:blip r:embed="rId5">
            <a:alphaModFix/>
          </a:blip>
          <a:srcRect l="13212" r="10282"/>
          <a:stretch/>
        </p:blipFill>
        <p:spPr>
          <a:xfrm>
            <a:off x="2604129" y="1577507"/>
            <a:ext cx="1160737" cy="1359355"/>
          </a:xfrm>
          <a:prstGeom prst="rect">
            <a:avLst/>
          </a:prstGeom>
          <a:noFill/>
          <a:ln>
            <a:noFill/>
          </a:ln>
        </p:spPr>
      </p:pic>
      <p:sp>
        <p:nvSpPr>
          <p:cNvPr id="154" name="Google Shape;154;g103f00e847c_1_87"/>
          <p:cNvSpPr txBox="1"/>
          <p:nvPr/>
        </p:nvSpPr>
        <p:spPr>
          <a:xfrm>
            <a:off x="2302464" y="2956540"/>
            <a:ext cx="1713600" cy="2267169"/>
          </a:xfrm>
          <a:prstGeom prst="rect">
            <a:avLst/>
          </a:prstGeom>
          <a:noFill/>
          <a:ln>
            <a:noFill/>
          </a:ln>
        </p:spPr>
        <p:txBody>
          <a:bodyPr spcFirstLastPara="1" wrap="square" lIns="121900" tIns="60933" rIns="121900" bIns="60933" anchor="t" anchorCtr="0">
            <a:spAutoFit/>
          </a:bodyPr>
          <a:lstStyle/>
          <a:p>
            <a:pPr algn="ctr"/>
            <a:r>
              <a:rPr lang="en-US" sz="1333" b="1">
                <a:solidFill>
                  <a:schemeClr val="dk1"/>
                </a:solidFill>
                <a:latin typeface="+mj-lt"/>
                <a:ea typeface="Helvetica Neue"/>
                <a:cs typeface="Helvetica Neue"/>
                <a:sym typeface="Helvetica Neue"/>
              </a:rPr>
              <a:t>Suzan</a:t>
            </a:r>
            <a:endParaRPr sz="2400">
              <a:latin typeface="+mj-lt"/>
            </a:endParaRPr>
          </a:p>
          <a:p>
            <a:pPr algn="ctr"/>
            <a:r>
              <a:rPr lang="en-US" sz="1200" b="1">
                <a:solidFill>
                  <a:schemeClr val="dk1"/>
                </a:solidFill>
                <a:latin typeface="+mj-lt"/>
                <a:ea typeface="Helvetica Neue"/>
                <a:cs typeface="Helvetica Neue"/>
                <a:sym typeface="Helvetica Neue"/>
              </a:rPr>
              <a:t>Age: </a:t>
            </a:r>
            <a:r>
              <a:rPr lang="en-US" sz="1200">
                <a:solidFill>
                  <a:schemeClr val="dk1"/>
                </a:solidFill>
                <a:latin typeface="+mj-lt"/>
                <a:ea typeface="Helvetica Neue"/>
                <a:cs typeface="Helvetica Neue"/>
                <a:sym typeface="Helvetica Neue"/>
              </a:rPr>
              <a:t>69 yrs.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Education</a:t>
            </a:r>
            <a:r>
              <a:rPr lang="en-US" sz="1200">
                <a:solidFill>
                  <a:schemeClr val="dk1"/>
                </a:solidFill>
                <a:latin typeface="+mj-lt"/>
                <a:ea typeface="Helvetica Neue"/>
                <a:cs typeface="Helvetica Neue"/>
                <a:sym typeface="Helvetica Neue"/>
              </a:rPr>
              <a:t> </a:t>
            </a:r>
            <a:endParaRPr sz="2400">
              <a:latin typeface="+mj-lt"/>
            </a:endParaRPr>
          </a:p>
          <a:p>
            <a:pPr algn="ctr"/>
            <a:r>
              <a:rPr lang="en-US" sz="1200">
                <a:solidFill>
                  <a:schemeClr val="dk1"/>
                </a:solidFill>
                <a:latin typeface="+mj-lt"/>
                <a:ea typeface="Helvetica Neue"/>
                <a:cs typeface="Helvetica Neue"/>
                <a:sym typeface="Helvetica Neue"/>
              </a:rPr>
              <a:t>School dropout</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 </a:t>
            </a:r>
            <a:endParaRPr sz="2400">
              <a:latin typeface="+mj-lt"/>
            </a:endParaRPr>
          </a:p>
          <a:p>
            <a:pPr algn="ctr"/>
            <a:r>
              <a:rPr lang="en-US" sz="1200">
                <a:solidFill>
                  <a:schemeClr val="dk1"/>
                </a:solidFill>
                <a:latin typeface="+mj-lt"/>
                <a:ea typeface="Helvetica Neue"/>
                <a:cs typeface="Helvetica Neue"/>
                <a:sym typeface="Helvetica Neue"/>
              </a:rPr>
              <a:t>Living alone</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Needs</a:t>
            </a:r>
            <a:r>
              <a:rPr lang="en-US" sz="1200">
                <a:solidFill>
                  <a:schemeClr val="dk1"/>
                </a:solidFill>
                <a:latin typeface="+mj-lt"/>
                <a:ea typeface="Helvetica Neue"/>
                <a:cs typeface="Helvetica Neue"/>
                <a:sym typeface="Helvetica Neue"/>
              </a:rPr>
              <a:t>: </a:t>
            </a:r>
            <a:endParaRPr sz="2400">
              <a:latin typeface="+mj-lt"/>
            </a:endParaRPr>
          </a:p>
          <a:p>
            <a:pPr algn="ctr"/>
            <a:r>
              <a:rPr lang="en-US" sz="1200">
                <a:solidFill>
                  <a:schemeClr val="dk1"/>
                </a:solidFill>
                <a:latin typeface="+mj-lt"/>
                <a:ea typeface="Helvetica Neue"/>
                <a:cs typeface="Helvetica Neue"/>
                <a:sym typeface="Helvetica Neue"/>
              </a:rPr>
              <a:t>Community </a:t>
            </a:r>
            <a:endParaRPr sz="2400">
              <a:latin typeface="+mj-lt"/>
            </a:endParaRPr>
          </a:p>
          <a:p>
            <a:pPr algn="ctr"/>
            <a:r>
              <a:rPr lang="en-US" sz="1200">
                <a:solidFill>
                  <a:schemeClr val="dk1"/>
                </a:solidFill>
                <a:latin typeface="+mj-lt"/>
                <a:ea typeface="Helvetica Neue"/>
                <a:cs typeface="Helvetica Neue"/>
                <a:sym typeface="Helvetica Neue"/>
              </a:rPr>
              <a:t>engagement</a:t>
            </a:r>
            <a:endParaRPr sz="2400">
              <a:latin typeface="+mj-lt"/>
            </a:endParaRPr>
          </a:p>
          <a:p>
            <a:pPr algn="ctr"/>
            <a:endParaRPr sz="1200">
              <a:solidFill>
                <a:schemeClr val="dk1"/>
              </a:solidFill>
              <a:latin typeface="+mj-lt"/>
              <a:ea typeface="Helvetica Neue"/>
              <a:cs typeface="Helvetica Neue"/>
              <a:sym typeface="Helvetica Neue"/>
            </a:endParaRPr>
          </a:p>
        </p:txBody>
      </p:sp>
      <p:sp>
        <p:nvSpPr>
          <p:cNvPr id="155" name="Google Shape;155;g103f00e847c_1_87"/>
          <p:cNvSpPr/>
          <p:nvPr/>
        </p:nvSpPr>
        <p:spPr>
          <a:xfrm>
            <a:off x="400217" y="1569701"/>
            <a:ext cx="1713600" cy="3809600"/>
          </a:xfrm>
          <a:prstGeom prst="roundRect">
            <a:avLst>
              <a:gd name="adj" fmla="val 16667"/>
            </a:avLst>
          </a:prstGeom>
          <a:solidFill>
            <a:srgbClr val="F47E8A">
              <a:alpha val="9800"/>
            </a:srgbClr>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sp>
        <p:nvSpPr>
          <p:cNvPr id="156" name="Google Shape;156;g103f00e847c_1_87"/>
          <p:cNvSpPr txBox="1"/>
          <p:nvPr/>
        </p:nvSpPr>
        <p:spPr>
          <a:xfrm>
            <a:off x="396936" y="2951551"/>
            <a:ext cx="1713600" cy="2267169"/>
          </a:xfrm>
          <a:prstGeom prst="rect">
            <a:avLst/>
          </a:prstGeom>
          <a:noFill/>
          <a:ln>
            <a:noFill/>
          </a:ln>
        </p:spPr>
        <p:txBody>
          <a:bodyPr spcFirstLastPara="1" wrap="square" lIns="121900" tIns="60933" rIns="121900" bIns="60933" anchor="t" anchorCtr="0">
            <a:spAutoFit/>
          </a:bodyPr>
          <a:lstStyle/>
          <a:p>
            <a:pPr algn="ctr"/>
            <a:r>
              <a:rPr lang="en-US" sz="1333" b="1">
                <a:solidFill>
                  <a:schemeClr val="dk1"/>
                </a:solidFill>
                <a:latin typeface="+mj-lt"/>
                <a:ea typeface="Helvetica Neue"/>
                <a:cs typeface="Helvetica Neue"/>
                <a:sym typeface="Helvetica Neue"/>
              </a:rPr>
              <a:t>ERIK</a:t>
            </a:r>
            <a:endParaRPr sz="2400">
              <a:latin typeface="+mj-lt"/>
            </a:endParaRPr>
          </a:p>
          <a:p>
            <a:pPr algn="ctr"/>
            <a:r>
              <a:rPr lang="en-US" sz="1200" b="1">
                <a:solidFill>
                  <a:schemeClr val="dk1"/>
                </a:solidFill>
                <a:latin typeface="+mj-lt"/>
                <a:ea typeface="Helvetica Neue"/>
                <a:cs typeface="Helvetica Neue"/>
                <a:sym typeface="Helvetica Neue"/>
              </a:rPr>
              <a:t>Age: </a:t>
            </a:r>
            <a:r>
              <a:rPr lang="en-US" sz="1200">
                <a:solidFill>
                  <a:schemeClr val="dk1"/>
                </a:solidFill>
                <a:latin typeface="+mj-lt"/>
                <a:ea typeface="Helvetica Neue"/>
                <a:cs typeface="Helvetica Neue"/>
                <a:sym typeface="Helvetica Neue"/>
              </a:rPr>
              <a:t>41yrs.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Education:</a:t>
            </a:r>
            <a:r>
              <a:rPr lang="en-US" sz="1200">
                <a:solidFill>
                  <a:schemeClr val="dk1"/>
                </a:solidFill>
                <a:latin typeface="+mj-lt"/>
                <a:ea typeface="Helvetica Neue"/>
                <a:cs typeface="Helvetica Neue"/>
                <a:sym typeface="Helvetica Neue"/>
              </a:rPr>
              <a:t> </a:t>
            </a:r>
            <a:endParaRPr sz="2400">
              <a:latin typeface="+mj-lt"/>
            </a:endParaRPr>
          </a:p>
          <a:p>
            <a:pPr algn="ctr"/>
            <a:r>
              <a:rPr lang="en-US" sz="1200">
                <a:solidFill>
                  <a:schemeClr val="dk1"/>
                </a:solidFill>
                <a:latin typeface="+mj-lt"/>
                <a:ea typeface="Helvetica Neue"/>
                <a:cs typeface="Helvetica Neue"/>
                <a:sym typeface="Helvetica Neue"/>
              </a:rPr>
              <a:t>Highschool</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a:t>
            </a:r>
            <a:endParaRPr sz="2400">
              <a:latin typeface="+mj-lt"/>
            </a:endParaRPr>
          </a:p>
          <a:p>
            <a:pPr algn="ctr"/>
            <a:r>
              <a:rPr lang="en-US" sz="1200">
                <a:solidFill>
                  <a:schemeClr val="dk1"/>
                </a:solidFill>
                <a:latin typeface="+mj-lt"/>
                <a:ea typeface="Helvetica Neue"/>
                <a:cs typeface="Helvetica Neue"/>
                <a:sym typeface="Helvetica Neue"/>
              </a:rPr>
              <a:t>Homeless</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Needs </a:t>
            </a:r>
            <a:endParaRPr sz="2400">
              <a:latin typeface="+mj-lt"/>
            </a:endParaRPr>
          </a:p>
          <a:p>
            <a:pPr algn="ctr"/>
            <a:r>
              <a:rPr lang="en-US" sz="1200">
                <a:solidFill>
                  <a:schemeClr val="dk1"/>
                </a:solidFill>
                <a:latin typeface="+mj-lt"/>
                <a:ea typeface="Helvetica Neue"/>
                <a:cs typeface="Helvetica Neue"/>
                <a:sym typeface="Helvetica Neue"/>
              </a:rPr>
              <a:t>Meals regularly</a:t>
            </a:r>
            <a:endParaRPr sz="2400">
              <a:latin typeface="+mj-lt"/>
            </a:endParaRPr>
          </a:p>
          <a:p>
            <a:pPr algn="ctr"/>
            <a:r>
              <a:rPr lang="en-US" sz="1200">
                <a:solidFill>
                  <a:schemeClr val="dk1"/>
                </a:solidFill>
                <a:latin typeface="+mj-lt"/>
                <a:ea typeface="Helvetica Neue"/>
                <a:cs typeface="Helvetica Neue"/>
                <a:sym typeface="Helvetica Neue"/>
              </a:rPr>
              <a:t>and govt programs for the homeless</a:t>
            </a:r>
            <a:endParaRPr sz="2400">
              <a:latin typeface="+mj-lt"/>
            </a:endParaRPr>
          </a:p>
        </p:txBody>
      </p:sp>
      <p:pic>
        <p:nvPicPr>
          <p:cNvPr id="157" name="Google Shape;157;g103f00e847c_1_87" descr="Icon&#10;&#10;Description automatically generated with low confidence"/>
          <p:cNvPicPr preferRelativeResize="0"/>
          <p:nvPr/>
        </p:nvPicPr>
        <p:blipFill rotWithShape="1">
          <a:blip r:embed="rId6">
            <a:alphaModFix/>
          </a:blip>
          <a:srcRect/>
          <a:stretch/>
        </p:blipFill>
        <p:spPr>
          <a:xfrm>
            <a:off x="697024" y="1535472"/>
            <a:ext cx="1151467" cy="1385049"/>
          </a:xfrm>
          <a:prstGeom prst="rect">
            <a:avLst/>
          </a:prstGeom>
          <a:noFill/>
          <a:ln>
            <a:noFill/>
          </a:ln>
        </p:spPr>
      </p:pic>
      <p:sp>
        <p:nvSpPr>
          <p:cNvPr id="159" name="Google Shape;159;g103f00e847c_1_87"/>
          <p:cNvSpPr/>
          <p:nvPr/>
        </p:nvSpPr>
        <p:spPr>
          <a:xfrm>
            <a:off x="10013337" y="1613365"/>
            <a:ext cx="1713600" cy="3777600"/>
          </a:xfrm>
          <a:prstGeom prst="roundRect">
            <a:avLst>
              <a:gd name="adj" fmla="val 16667"/>
            </a:avLst>
          </a:prstGeom>
          <a:solidFill>
            <a:srgbClr val="E1C7CA"/>
          </a:solidFill>
          <a:ln w="25400" cap="flat" cmpd="sng">
            <a:solidFill>
              <a:schemeClr val="lt1"/>
            </a:solidFill>
            <a:prstDash val="dashDot"/>
            <a:round/>
            <a:headEnd type="none" w="sm" len="sm"/>
            <a:tailEnd type="none" w="sm" len="sm"/>
          </a:ln>
        </p:spPr>
        <p:txBody>
          <a:bodyPr spcFirstLastPara="1" wrap="square" lIns="121900" tIns="60933" rIns="121900" bIns="60933" anchor="ctr" anchorCtr="0">
            <a:noAutofit/>
          </a:bodyPr>
          <a:lstStyle/>
          <a:p>
            <a:pPr algn="ctr"/>
            <a:endParaRPr sz="1867">
              <a:solidFill>
                <a:srgbClr val="C7C7C7"/>
              </a:solidFill>
              <a:latin typeface="+mj-lt"/>
              <a:ea typeface="Arial"/>
              <a:cs typeface="Arial"/>
              <a:sym typeface="Arial"/>
            </a:endParaRPr>
          </a:p>
        </p:txBody>
      </p:sp>
      <p:pic>
        <p:nvPicPr>
          <p:cNvPr id="160" name="Google Shape;160;g103f00e847c_1_87" descr="Icon&#10;&#10;Description automatically generated"/>
          <p:cNvPicPr preferRelativeResize="0"/>
          <p:nvPr/>
        </p:nvPicPr>
        <p:blipFill rotWithShape="1">
          <a:blip r:embed="rId7">
            <a:alphaModFix/>
          </a:blip>
          <a:srcRect/>
          <a:stretch/>
        </p:blipFill>
        <p:spPr>
          <a:xfrm>
            <a:off x="10312775" y="1584253"/>
            <a:ext cx="1135203" cy="1360292"/>
          </a:xfrm>
          <a:prstGeom prst="rect">
            <a:avLst/>
          </a:prstGeom>
          <a:noFill/>
          <a:ln>
            <a:noFill/>
          </a:ln>
        </p:spPr>
      </p:pic>
      <p:sp>
        <p:nvSpPr>
          <p:cNvPr id="161" name="Google Shape;161;g103f00e847c_1_87"/>
          <p:cNvSpPr txBox="1"/>
          <p:nvPr/>
        </p:nvSpPr>
        <p:spPr>
          <a:xfrm>
            <a:off x="10000517" y="2965836"/>
            <a:ext cx="1726400" cy="2544168"/>
          </a:xfrm>
          <a:prstGeom prst="rect">
            <a:avLst/>
          </a:prstGeom>
          <a:noFill/>
          <a:ln>
            <a:noFill/>
          </a:ln>
        </p:spPr>
        <p:txBody>
          <a:bodyPr spcFirstLastPara="1" wrap="square" lIns="121900" tIns="60933" rIns="121900" bIns="60933" anchor="t" anchorCtr="0">
            <a:spAutoFit/>
          </a:bodyPr>
          <a:lstStyle/>
          <a:p>
            <a:pPr algn="ctr"/>
            <a:r>
              <a:rPr lang="en-US" sz="1333" b="1">
                <a:solidFill>
                  <a:schemeClr val="dk1"/>
                </a:solidFill>
                <a:latin typeface="+mj-lt"/>
                <a:ea typeface="Helvetica Neue"/>
                <a:cs typeface="Helvetica Neue"/>
                <a:sym typeface="Helvetica Neue"/>
              </a:rPr>
              <a:t>Household of 4</a:t>
            </a:r>
            <a:endParaRPr sz="2400">
              <a:latin typeface="+mj-lt"/>
            </a:endParaRPr>
          </a:p>
          <a:p>
            <a:pPr algn="ctr"/>
            <a:r>
              <a:rPr lang="en-US" sz="1200">
                <a:solidFill>
                  <a:schemeClr val="dk1"/>
                </a:solidFill>
                <a:latin typeface="+mj-lt"/>
                <a:ea typeface="Helvetica Neue"/>
                <a:cs typeface="Helvetica Neue"/>
                <a:sym typeface="Helvetica Neue"/>
              </a:rPr>
              <a:t>Mother, Father</a:t>
            </a:r>
            <a:endParaRPr sz="2400">
              <a:latin typeface="+mj-lt"/>
            </a:endParaRPr>
          </a:p>
          <a:p>
            <a:pPr algn="ctr"/>
            <a:r>
              <a:rPr lang="en-US" sz="1200">
                <a:solidFill>
                  <a:schemeClr val="dk1"/>
                </a:solidFill>
                <a:latin typeface="+mj-lt"/>
                <a:ea typeface="Helvetica Neue"/>
                <a:cs typeface="Helvetica Neue"/>
                <a:sym typeface="Helvetica Neue"/>
              </a:rPr>
              <a:t>And 2 kids in K-12</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Background: </a:t>
            </a:r>
            <a:endParaRPr sz="2400">
              <a:latin typeface="+mj-lt"/>
            </a:endParaRPr>
          </a:p>
          <a:p>
            <a:pPr algn="ctr"/>
            <a:r>
              <a:rPr lang="en-US" sz="1200">
                <a:solidFill>
                  <a:schemeClr val="dk1"/>
                </a:solidFill>
                <a:latin typeface="+mj-lt"/>
                <a:ea typeface="Helvetica Neue"/>
                <a:cs typeface="Helvetica Neue"/>
                <a:sym typeface="Helvetica Neue"/>
              </a:rPr>
              <a:t>Household income &lt; $30000, one of the parent lost job recently</a:t>
            </a:r>
            <a:endParaRPr sz="2400">
              <a:latin typeface="+mj-lt"/>
            </a:endParaRPr>
          </a:p>
          <a:p>
            <a:pPr algn="ctr">
              <a:lnSpc>
                <a:spcPct val="150000"/>
              </a:lnSpc>
            </a:pPr>
            <a:r>
              <a:rPr lang="en-US" sz="1200" b="1">
                <a:solidFill>
                  <a:schemeClr val="dk1"/>
                </a:solidFill>
                <a:latin typeface="+mj-lt"/>
                <a:ea typeface="Helvetica Neue"/>
                <a:cs typeface="Helvetica Neue"/>
                <a:sym typeface="Helvetica Neue"/>
              </a:rPr>
              <a:t>Needs</a:t>
            </a:r>
            <a:r>
              <a:rPr lang="en-US" sz="1200">
                <a:solidFill>
                  <a:schemeClr val="dk1"/>
                </a:solidFill>
                <a:latin typeface="+mj-lt"/>
                <a:ea typeface="Helvetica Neue"/>
                <a:cs typeface="Helvetica Neue"/>
                <a:sym typeface="Helvetica Neue"/>
              </a:rPr>
              <a:t>: </a:t>
            </a:r>
            <a:endParaRPr sz="2400">
              <a:latin typeface="+mj-lt"/>
            </a:endParaRPr>
          </a:p>
          <a:p>
            <a:pPr algn="ctr"/>
            <a:r>
              <a:rPr lang="en-US" sz="1200">
                <a:solidFill>
                  <a:schemeClr val="dk1"/>
                </a:solidFill>
                <a:latin typeface="+mj-lt"/>
                <a:ea typeface="Helvetica Neue"/>
                <a:cs typeface="Helvetica Neue"/>
                <a:sym typeface="Helvetica Neue"/>
              </a:rPr>
              <a:t>Regularly meals </a:t>
            </a:r>
            <a:endParaRPr sz="2400">
              <a:latin typeface="+mj-lt"/>
            </a:endParaRPr>
          </a:p>
          <a:p>
            <a:pPr algn="ctr"/>
            <a:r>
              <a:rPr lang="en-US" sz="1200">
                <a:solidFill>
                  <a:schemeClr val="dk1"/>
                </a:solidFill>
                <a:latin typeface="+mj-lt"/>
                <a:ea typeface="Helvetica Neue"/>
                <a:cs typeface="Helvetica Neue"/>
                <a:sym typeface="Helvetica Neue"/>
              </a:rPr>
              <a:t>Internet to apply </a:t>
            </a:r>
            <a:endParaRPr sz="2400">
              <a:latin typeface="+mj-lt"/>
            </a:endParaRPr>
          </a:p>
          <a:p>
            <a:pPr algn="ctr"/>
            <a:r>
              <a:rPr lang="en-US" sz="1200">
                <a:solidFill>
                  <a:schemeClr val="dk1"/>
                </a:solidFill>
                <a:latin typeface="+mj-lt"/>
                <a:ea typeface="Helvetica Neue"/>
                <a:cs typeface="Helvetica Neue"/>
                <a:sym typeface="Helvetica Neue"/>
              </a:rPr>
              <a:t>for jobs</a:t>
            </a:r>
            <a:endParaRPr sz="2400">
              <a:latin typeface="+mj-lt"/>
            </a:endParaRPr>
          </a:p>
          <a:p>
            <a:pPr algn="ctr"/>
            <a:endParaRPr sz="1200">
              <a:solidFill>
                <a:schemeClr val="dk1"/>
              </a:solidFill>
              <a:latin typeface="+mj-lt"/>
              <a:ea typeface="Helvetica Neue"/>
              <a:cs typeface="Helvetica Neue"/>
              <a:sym typeface="Helvetica Neue"/>
            </a:endParaRPr>
          </a:p>
        </p:txBody>
      </p:sp>
      <p:sp>
        <p:nvSpPr>
          <p:cNvPr id="22" name="TextBox 21">
            <a:extLst>
              <a:ext uri="{FF2B5EF4-FFF2-40B4-BE49-F238E27FC236}">
                <a16:creationId xmlns:a16="http://schemas.microsoft.com/office/drawing/2014/main" id="{3ABAFF80-9C0E-7545-9372-70D5EC2FF627}"/>
              </a:ext>
            </a:extLst>
          </p:cNvPr>
          <p:cNvSpPr txBox="1"/>
          <p:nvPr/>
        </p:nvSpPr>
        <p:spPr>
          <a:xfrm>
            <a:off x="775504" y="413086"/>
            <a:ext cx="7292050" cy="461665"/>
          </a:xfrm>
          <a:prstGeom prst="rect">
            <a:avLst/>
          </a:prstGeom>
          <a:noFill/>
        </p:spPr>
        <p:txBody>
          <a:bodyPr wrap="square" rtlCol="0">
            <a:spAutoFit/>
          </a:bodyPr>
          <a:lstStyle/>
          <a:p>
            <a:r>
              <a:rPr lang="en-US" sz="2400" dirty="0">
                <a:latin typeface="+mj-lt"/>
              </a:rPr>
              <a:t>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27"/>
          <p:cNvCxnSpPr>
            <a:endCxn id="237" idx="2"/>
          </p:cNvCxnSpPr>
          <p:nvPr/>
        </p:nvCxnSpPr>
        <p:spPr>
          <a:xfrm rot="10800000">
            <a:off x="9001051" y="4528638"/>
            <a:ext cx="0" cy="472000"/>
          </a:xfrm>
          <a:prstGeom prst="straightConnector1">
            <a:avLst/>
          </a:prstGeom>
          <a:noFill/>
          <a:ln w="12700" cap="flat" cmpd="sng">
            <a:solidFill>
              <a:srgbClr val="F2727F"/>
            </a:solidFill>
            <a:prstDash val="solid"/>
            <a:round/>
            <a:headEnd type="none" w="sm" len="sm"/>
            <a:tailEnd type="triangle" w="med" len="med"/>
          </a:ln>
        </p:spPr>
      </p:cxnSp>
      <p:sp>
        <p:nvSpPr>
          <p:cNvPr id="238" name="Google Shape;238;p27"/>
          <p:cNvSpPr/>
          <p:nvPr/>
        </p:nvSpPr>
        <p:spPr>
          <a:xfrm>
            <a:off x="7679894" y="1023993"/>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000"/>
            </a:pPr>
            <a:r>
              <a:rPr lang="en-US" sz="1333" dirty="0">
                <a:solidFill>
                  <a:srgbClr val="F2727F"/>
                </a:solidFill>
                <a:latin typeface="+mj-lt"/>
                <a:ea typeface="Helvetica Neue"/>
                <a:cs typeface="Helvetica Neue"/>
                <a:sym typeface="Helvetica Neue"/>
              </a:rPr>
              <a:t>Parking</a:t>
            </a:r>
            <a:endParaRPr sz="1867" dirty="0">
              <a:solidFill>
                <a:srgbClr val="000000"/>
              </a:solidFill>
              <a:latin typeface="+mj-lt"/>
              <a:ea typeface="Helvetica Neue"/>
              <a:cs typeface="Helvetica Neue"/>
              <a:sym typeface="Helvetica Neue"/>
            </a:endParaRPr>
          </a:p>
        </p:txBody>
      </p:sp>
      <p:cxnSp>
        <p:nvCxnSpPr>
          <p:cNvPr id="239" name="Google Shape;239;p27"/>
          <p:cNvCxnSpPr>
            <a:stCxn id="240" idx="2"/>
          </p:cNvCxnSpPr>
          <p:nvPr/>
        </p:nvCxnSpPr>
        <p:spPr>
          <a:xfrm>
            <a:off x="9038253" y="1915421"/>
            <a:ext cx="0" cy="469600"/>
          </a:xfrm>
          <a:prstGeom prst="straightConnector1">
            <a:avLst/>
          </a:prstGeom>
          <a:noFill/>
          <a:ln w="12700" cap="flat" cmpd="sng">
            <a:solidFill>
              <a:srgbClr val="F2727F"/>
            </a:solidFill>
            <a:prstDash val="solid"/>
            <a:round/>
            <a:headEnd type="none" w="sm" len="sm"/>
            <a:tailEnd type="triangle" w="med" len="med"/>
          </a:ln>
        </p:spPr>
      </p:cxnSp>
      <p:sp>
        <p:nvSpPr>
          <p:cNvPr id="241" name="Google Shape;241;p27"/>
          <p:cNvSpPr/>
          <p:nvPr/>
        </p:nvSpPr>
        <p:spPr>
          <a:xfrm>
            <a:off x="9102642" y="1482348"/>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000"/>
            </a:pPr>
            <a:r>
              <a:rPr lang="en-US" sz="1333" dirty="0">
                <a:solidFill>
                  <a:srgbClr val="F2727F"/>
                </a:solidFill>
                <a:latin typeface="+mj-lt"/>
                <a:ea typeface="Helvetica Neue"/>
                <a:cs typeface="Helvetica Neue"/>
                <a:sym typeface="Helvetica Neue"/>
              </a:rPr>
              <a:t>Library</a:t>
            </a:r>
            <a:endParaRPr sz="1867" dirty="0">
              <a:solidFill>
                <a:srgbClr val="000000"/>
              </a:solidFill>
              <a:latin typeface="+mj-lt"/>
              <a:ea typeface="Helvetica Neue"/>
              <a:cs typeface="Helvetica Neue"/>
              <a:sym typeface="Helvetica Neue"/>
            </a:endParaRPr>
          </a:p>
        </p:txBody>
      </p:sp>
      <p:sp>
        <p:nvSpPr>
          <p:cNvPr id="242" name="Google Shape;242;p27"/>
          <p:cNvSpPr/>
          <p:nvPr/>
        </p:nvSpPr>
        <p:spPr>
          <a:xfrm>
            <a:off x="9102642" y="1008470"/>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000"/>
            </a:pPr>
            <a:r>
              <a:rPr lang="en-US" sz="1333">
                <a:solidFill>
                  <a:srgbClr val="F2727F"/>
                </a:solidFill>
                <a:latin typeface="+mj-lt"/>
                <a:ea typeface="Helvetica Neue"/>
                <a:cs typeface="Helvetica Neue"/>
                <a:sym typeface="Helvetica Neue"/>
              </a:rPr>
              <a:t>Church</a:t>
            </a:r>
            <a:endParaRPr sz="1867">
              <a:solidFill>
                <a:srgbClr val="000000"/>
              </a:solidFill>
              <a:latin typeface="+mj-lt"/>
              <a:ea typeface="Helvetica Neue"/>
              <a:cs typeface="Helvetica Neue"/>
              <a:sym typeface="Helvetica Neue"/>
            </a:endParaRPr>
          </a:p>
        </p:txBody>
      </p:sp>
      <p:sp>
        <p:nvSpPr>
          <p:cNvPr id="243" name="Google Shape;243;p27"/>
          <p:cNvSpPr/>
          <p:nvPr/>
        </p:nvSpPr>
        <p:spPr>
          <a:xfrm>
            <a:off x="7679894" y="1482348"/>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000"/>
            </a:pPr>
            <a:r>
              <a:rPr lang="en-US" sz="1333" dirty="0">
                <a:solidFill>
                  <a:srgbClr val="F2727F"/>
                </a:solidFill>
                <a:latin typeface="+mj-lt"/>
                <a:ea typeface="Helvetica Neue"/>
                <a:cs typeface="Helvetica Neue"/>
                <a:sym typeface="Helvetica Neue"/>
              </a:rPr>
              <a:t>Wi-Fi</a:t>
            </a:r>
            <a:endParaRPr sz="1867" dirty="0">
              <a:solidFill>
                <a:srgbClr val="000000"/>
              </a:solidFill>
              <a:latin typeface="+mj-lt"/>
              <a:ea typeface="Helvetica Neue"/>
              <a:cs typeface="Helvetica Neue"/>
              <a:sym typeface="Helvetica Neue"/>
            </a:endParaRPr>
          </a:p>
        </p:txBody>
      </p:sp>
      <p:grpSp>
        <p:nvGrpSpPr>
          <p:cNvPr id="244" name="Google Shape;244;p27"/>
          <p:cNvGrpSpPr/>
          <p:nvPr/>
        </p:nvGrpSpPr>
        <p:grpSpPr>
          <a:xfrm>
            <a:off x="10206315" y="2693032"/>
            <a:ext cx="1590092" cy="1511920"/>
            <a:chOff x="-1080856" y="1933137"/>
            <a:chExt cx="1192569" cy="1133940"/>
          </a:xfrm>
        </p:grpSpPr>
        <p:sp>
          <p:nvSpPr>
            <p:cNvPr id="245" name="Google Shape;245;p27"/>
            <p:cNvSpPr/>
            <p:nvPr/>
          </p:nvSpPr>
          <p:spPr>
            <a:xfrm>
              <a:off x="-1000334" y="2734404"/>
              <a:ext cx="1034813" cy="231132"/>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333">
                  <a:solidFill>
                    <a:srgbClr val="F2727F"/>
                  </a:solidFill>
                  <a:latin typeface="+mj-lt"/>
                  <a:ea typeface="Helvetica Neue"/>
                  <a:cs typeface="Helvetica Neue"/>
                  <a:sym typeface="Helvetica Neue"/>
                </a:rPr>
                <a:t>…</a:t>
              </a:r>
              <a:endParaRPr sz="1867">
                <a:solidFill>
                  <a:srgbClr val="000000"/>
                </a:solidFill>
                <a:latin typeface="+mj-lt"/>
                <a:ea typeface="Helvetica Neue"/>
                <a:cs typeface="Helvetica Neue"/>
                <a:sym typeface="Helvetica Neue"/>
              </a:endParaRPr>
            </a:p>
          </p:txBody>
        </p:sp>
        <p:sp>
          <p:nvSpPr>
            <p:cNvPr id="246" name="Google Shape;246;p27"/>
            <p:cNvSpPr/>
            <p:nvPr/>
          </p:nvSpPr>
          <p:spPr>
            <a:xfrm>
              <a:off x="-1000333" y="2378996"/>
              <a:ext cx="1034814" cy="231132"/>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333" dirty="0">
                  <a:solidFill>
                    <a:srgbClr val="F2727F"/>
                  </a:solidFill>
                  <a:latin typeface="+mj-lt"/>
                  <a:ea typeface="Helvetica Neue"/>
                  <a:cs typeface="Helvetica Neue"/>
                  <a:sym typeface="Helvetica Neue"/>
                </a:rPr>
                <a:t>Univ. dining</a:t>
              </a:r>
              <a:endParaRPr sz="1867" dirty="0">
                <a:solidFill>
                  <a:srgbClr val="000000"/>
                </a:solidFill>
                <a:latin typeface="+mj-lt"/>
                <a:ea typeface="Helvetica Neue"/>
                <a:cs typeface="Helvetica Neue"/>
                <a:sym typeface="Helvetica Neue"/>
              </a:endParaRPr>
            </a:p>
          </p:txBody>
        </p:sp>
        <p:sp>
          <p:nvSpPr>
            <p:cNvPr id="247" name="Google Shape;247;p27"/>
            <p:cNvSpPr/>
            <p:nvPr/>
          </p:nvSpPr>
          <p:spPr>
            <a:xfrm>
              <a:off x="-1000334" y="2023588"/>
              <a:ext cx="1034813" cy="231132"/>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333">
                  <a:solidFill>
                    <a:srgbClr val="F2727F"/>
                  </a:solidFill>
                  <a:latin typeface="+mj-lt"/>
                  <a:ea typeface="Helvetica Neue"/>
                  <a:cs typeface="Helvetica Neue"/>
                  <a:sym typeface="Helvetica Neue"/>
                </a:rPr>
                <a:t>Restaurant</a:t>
              </a:r>
              <a:endParaRPr sz="1867">
                <a:solidFill>
                  <a:srgbClr val="000000"/>
                </a:solidFill>
                <a:latin typeface="+mj-lt"/>
                <a:ea typeface="Helvetica Neue"/>
                <a:cs typeface="Helvetica Neue"/>
                <a:sym typeface="Helvetica Neue"/>
              </a:endParaRPr>
            </a:p>
          </p:txBody>
        </p:sp>
        <p:sp>
          <p:nvSpPr>
            <p:cNvPr id="248" name="Google Shape;248;p27"/>
            <p:cNvSpPr/>
            <p:nvPr/>
          </p:nvSpPr>
          <p:spPr>
            <a:xfrm>
              <a:off x="-1080856" y="1933137"/>
              <a:ext cx="1192569" cy="1133940"/>
            </a:xfrm>
            <a:prstGeom prst="wedgeRoundRectCallout">
              <a:avLst>
                <a:gd name="adj1" fmla="val -27330"/>
                <a:gd name="adj2" fmla="val -40319"/>
                <a:gd name="adj3" fmla="val 16667"/>
              </a:avLst>
            </a:prstGeom>
            <a:noFill/>
            <a:ln w="12700" cap="flat" cmpd="sng">
              <a:solidFill>
                <a:srgbClr val="F2727F"/>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000"/>
              </a:pPr>
              <a:endParaRPr sz="1333">
                <a:solidFill>
                  <a:srgbClr val="F2727F"/>
                </a:solidFill>
                <a:latin typeface="+mj-lt"/>
                <a:ea typeface="Helvetica Neue"/>
                <a:cs typeface="Helvetica Neue"/>
                <a:sym typeface="Helvetica Neue"/>
              </a:endParaRPr>
            </a:p>
          </p:txBody>
        </p:sp>
      </p:grpSp>
      <p:sp>
        <p:nvSpPr>
          <p:cNvPr id="240" name="Google Shape;240;p27"/>
          <p:cNvSpPr/>
          <p:nvPr/>
        </p:nvSpPr>
        <p:spPr>
          <a:xfrm>
            <a:off x="7553387" y="898461"/>
            <a:ext cx="2969732" cy="1016961"/>
          </a:xfrm>
          <a:prstGeom prst="wedgeRoundRectCallout">
            <a:avLst>
              <a:gd name="adj1" fmla="val -27330"/>
              <a:gd name="adj2" fmla="val -40319"/>
              <a:gd name="adj3" fmla="val 16667"/>
            </a:avLst>
          </a:prstGeom>
          <a:noFill/>
          <a:ln w="12700" cap="flat" cmpd="sng">
            <a:solidFill>
              <a:srgbClr val="F2727F"/>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000"/>
            </a:pPr>
            <a:endParaRPr sz="1333">
              <a:solidFill>
                <a:srgbClr val="F2727F"/>
              </a:solidFill>
              <a:latin typeface="+mj-lt"/>
              <a:ea typeface="Helvetica Neue"/>
              <a:cs typeface="Helvetica Neue"/>
              <a:sym typeface="Helvetica Neue"/>
            </a:endParaRPr>
          </a:p>
        </p:txBody>
      </p:sp>
      <p:sp>
        <p:nvSpPr>
          <p:cNvPr id="237" name="Google Shape;237;p27"/>
          <p:cNvSpPr/>
          <p:nvPr/>
        </p:nvSpPr>
        <p:spPr>
          <a:xfrm>
            <a:off x="8231553" y="2355980"/>
            <a:ext cx="1538997" cy="2172659"/>
          </a:xfrm>
          <a:prstGeom prst="wedgeRoundRectCallout">
            <a:avLst>
              <a:gd name="adj1" fmla="val -27330"/>
              <a:gd name="adj2" fmla="val -40319"/>
              <a:gd name="adj3" fmla="val 16667"/>
            </a:avLst>
          </a:prstGeom>
          <a:noFill/>
          <a:ln w="12700" cap="flat" cmpd="sng">
            <a:solidFill>
              <a:srgbClr val="3F3F3F"/>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000"/>
            </a:pPr>
            <a:endParaRPr sz="1333">
              <a:solidFill>
                <a:srgbClr val="F2727F"/>
              </a:solidFill>
              <a:latin typeface="+mj-lt"/>
              <a:ea typeface="Helvetica Neue"/>
              <a:cs typeface="Helvetica Neue"/>
              <a:sym typeface="Helvetica Neue"/>
            </a:endParaRPr>
          </a:p>
        </p:txBody>
      </p:sp>
      <p:cxnSp>
        <p:nvCxnSpPr>
          <p:cNvPr id="249" name="Google Shape;249;p27"/>
          <p:cNvCxnSpPr>
            <a:cxnSpLocks/>
            <a:stCxn id="248" idx="1"/>
            <a:endCxn id="237" idx="3"/>
          </p:cNvCxnSpPr>
          <p:nvPr/>
        </p:nvCxnSpPr>
        <p:spPr>
          <a:xfrm flipH="1" flipV="1">
            <a:off x="9770550" y="3442310"/>
            <a:ext cx="435765" cy="6682"/>
          </a:xfrm>
          <a:prstGeom prst="straightConnector1">
            <a:avLst/>
          </a:prstGeom>
          <a:noFill/>
          <a:ln w="12700" cap="flat" cmpd="sng">
            <a:solidFill>
              <a:srgbClr val="F2727F"/>
            </a:solidFill>
            <a:prstDash val="solid"/>
            <a:round/>
            <a:headEnd type="none" w="sm" len="sm"/>
            <a:tailEnd type="triangle" w="med" len="med"/>
          </a:ln>
        </p:spPr>
      </p:cxnSp>
      <p:sp>
        <p:nvSpPr>
          <p:cNvPr id="258" name="Google Shape;258;p27"/>
          <p:cNvSpPr/>
          <p:nvPr/>
        </p:nvSpPr>
        <p:spPr>
          <a:xfrm>
            <a:off x="7627283" y="5135200"/>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333">
                <a:solidFill>
                  <a:srgbClr val="F2727F"/>
                </a:solidFill>
                <a:latin typeface="+mj-lt"/>
                <a:ea typeface="Helvetica Neue"/>
                <a:cs typeface="Helvetica Neue"/>
                <a:sym typeface="Helvetica Neue"/>
              </a:rPr>
              <a:t>Poverty</a:t>
            </a:r>
            <a:endParaRPr sz="1867">
              <a:solidFill>
                <a:srgbClr val="000000"/>
              </a:solidFill>
              <a:latin typeface="+mj-lt"/>
              <a:ea typeface="Helvetica Neue"/>
              <a:cs typeface="Helvetica Neue"/>
              <a:sym typeface="Helvetica Neue"/>
            </a:endParaRPr>
          </a:p>
        </p:txBody>
      </p:sp>
      <p:sp>
        <p:nvSpPr>
          <p:cNvPr id="259" name="Google Shape;259;p27"/>
          <p:cNvSpPr/>
          <p:nvPr/>
        </p:nvSpPr>
        <p:spPr>
          <a:xfrm>
            <a:off x="9050031" y="5593554"/>
            <a:ext cx="1397963"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333" dirty="0">
                <a:solidFill>
                  <a:srgbClr val="F2727F"/>
                </a:solidFill>
                <a:latin typeface="+mj-lt"/>
                <a:ea typeface="Helvetica Neue"/>
                <a:cs typeface="Helvetica Neue"/>
                <a:sym typeface="Helvetica Neue"/>
              </a:rPr>
              <a:t>Food stamps</a:t>
            </a:r>
            <a:endParaRPr sz="1867" dirty="0">
              <a:solidFill>
                <a:srgbClr val="000000"/>
              </a:solidFill>
              <a:latin typeface="+mj-lt"/>
              <a:ea typeface="Helvetica Neue"/>
              <a:cs typeface="Helvetica Neue"/>
              <a:sym typeface="Helvetica Neue"/>
            </a:endParaRPr>
          </a:p>
        </p:txBody>
      </p:sp>
      <p:sp>
        <p:nvSpPr>
          <p:cNvPr id="260" name="Google Shape;260;p27"/>
          <p:cNvSpPr/>
          <p:nvPr/>
        </p:nvSpPr>
        <p:spPr>
          <a:xfrm>
            <a:off x="9050031" y="5119677"/>
            <a:ext cx="1397964"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r>
              <a:rPr lang="en-US" sz="1267" dirty="0">
                <a:solidFill>
                  <a:srgbClr val="F2727F"/>
                </a:solidFill>
                <a:latin typeface="+mj-lt"/>
                <a:ea typeface="Helvetica Neue"/>
                <a:cs typeface="Helvetica Neue"/>
                <a:sym typeface="Helvetica Neue"/>
              </a:rPr>
              <a:t>Unemployment</a:t>
            </a:r>
            <a:endParaRPr sz="1267" dirty="0">
              <a:solidFill>
                <a:srgbClr val="000000"/>
              </a:solidFill>
              <a:latin typeface="+mj-lt"/>
              <a:ea typeface="Helvetica Neue"/>
              <a:cs typeface="Helvetica Neue"/>
              <a:sym typeface="Helvetica Neue"/>
            </a:endParaRPr>
          </a:p>
        </p:txBody>
      </p:sp>
      <p:sp>
        <p:nvSpPr>
          <p:cNvPr id="261" name="Google Shape;261;p27"/>
          <p:cNvSpPr/>
          <p:nvPr/>
        </p:nvSpPr>
        <p:spPr>
          <a:xfrm>
            <a:off x="7627283" y="5593554"/>
            <a:ext cx="1314179" cy="308176"/>
          </a:xfrm>
          <a:prstGeom prst="wedgeRoundRectCallout">
            <a:avLst>
              <a:gd name="adj1" fmla="val -27330"/>
              <a:gd name="adj2" fmla="val -40319"/>
              <a:gd name="adj3" fmla="val 16667"/>
            </a:avLst>
          </a:prstGeom>
          <a:solidFill>
            <a:schemeClr val="lt1"/>
          </a:solidFill>
          <a:ln w="12700" cap="flat" cmpd="sng">
            <a:solidFill>
              <a:srgbClr val="F2727F"/>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rgbClr val="F2727F"/>
                </a:solidFill>
                <a:latin typeface="+mj-lt"/>
                <a:ea typeface="Helvetica Neue"/>
                <a:cs typeface="Helvetica Neue"/>
                <a:sym typeface="Helvetica Neue"/>
              </a:rPr>
              <a:t>Population</a:t>
            </a:r>
            <a:endParaRPr sz="1867">
              <a:solidFill>
                <a:srgbClr val="000000"/>
              </a:solidFill>
              <a:latin typeface="+mj-lt"/>
              <a:ea typeface="Helvetica Neue"/>
              <a:cs typeface="Helvetica Neue"/>
              <a:sym typeface="Helvetica Neue"/>
            </a:endParaRPr>
          </a:p>
        </p:txBody>
      </p:sp>
      <p:sp>
        <p:nvSpPr>
          <p:cNvPr id="262" name="Google Shape;262;p27"/>
          <p:cNvSpPr/>
          <p:nvPr/>
        </p:nvSpPr>
        <p:spPr>
          <a:xfrm>
            <a:off x="7500776" y="5009667"/>
            <a:ext cx="3060724" cy="1016961"/>
          </a:xfrm>
          <a:prstGeom prst="wedgeRoundRectCallout">
            <a:avLst>
              <a:gd name="adj1" fmla="val -27330"/>
              <a:gd name="adj2" fmla="val -40319"/>
              <a:gd name="adj3" fmla="val 16667"/>
            </a:avLst>
          </a:prstGeom>
          <a:noFill/>
          <a:ln w="12700" cap="flat" cmpd="sng">
            <a:solidFill>
              <a:srgbClr val="F2727F"/>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000"/>
            </a:pPr>
            <a:endParaRPr sz="1333">
              <a:solidFill>
                <a:srgbClr val="F2727F"/>
              </a:solidFill>
              <a:latin typeface="+mj-lt"/>
              <a:ea typeface="Helvetica Neue"/>
              <a:cs typeface="Helvetica Neue"/>
              <a:sym typeface="Helvetica Neue"/>
            </a:endParaRPr>
          </a:p>
        </p:txBody>
      </p:sp>
      <p:sp>
        <p:nvSpPr>
          <p:cNvPr id="32" name="Google Shape;241;p27">
            <a:extLst>
              <a:ext uri="{FF2B5EF4-FFF2-40B4-BE49-F238E27FC236}">
                <a16:creationId xmlns:a16="http://schemas.microsoft.com/office/drawing/2014/main" id="{1FA5941E-0CE6-1E46-AFBB-01DF0D02F445}"/>
              </a:ext>
            </a:extLst>
          </p:cNvPr>
          <p:cNvSpPr/>
          <p:nvPr/>
        </p:nvSpPr>
        <p:spPr>
          <a:xfrm>
            <a:off x="8323254" y="3246810"/>
            <a:ext cx="1355591" cy="513797"/>
          </a:xfrm>
          <a:prstGeom prst="wedgeRoundRectCallout">
            <a:avLst>
              <a:gd name="adj1" fmla="val -27330"/>
              <a:gd name="adj2" fmla="val -40319"/>
              <a:gd name="adj3" fmla="val 16667"/>
            </a:avLst>
          </a:prstGeom>
          <a:noFill/>
          <a:ln w="12700" cap="flat" cmpd="sng">
            <a:solidFill>
              <a:schemeClr val="tx1"/>
            </a:solidFill>
            <a:prstDash val="solid"/>
            <a:round/>
            <a:headEnd type="none" w="sm" len="sm"/>
            <a:tailEnd type="none" w="sm" len="sm"/>
          </a:ln>
        </p:spPr>
        <p:txBody>
          <a:bodyPr spcFirstLastPara="1" wrap="square" lIns="121900" tIns="60933" rIns="121900" bIns="60933" anchor="ctr" anchorCtr="0">
            <a:noAutofit/>
          </a:bodyPr>
          <a:lstStyle/>
          <a:p>
            <a:pPr lvl="0" algn="ctr">
              <a:buClr>
                <a:srgbClr val="000000"/>
              </a:buClr>
              <a:buSzPts val="1000"/>
            </a:pPr>
            <a:r>
              <a:rPr lang="en-US" sz="1400" b="1" dirty="0">
                <a:solidFill>
                  <a:srgbClr val="000000"/>
                </a:solidFill>
                <a:latin typeface="+mj-lt"/>
                <a:ea typeface="Helvetica Neue"/>
                <a:cs typeface="Helvetica Neue"/>
                <a:sym typeface="Helvetica Neue"/>
              </a:rPr>
              <a:t>Food Supply Resources</a:t>
            </a:r>
          </a:p>
        </p:txBody>
      </p:sp>
      <p:sp>
        <p:nvSpPr>
          <p:cNvPr id="33" name="Google Shape;241;p27">
            <a:extLst>
              <a:ext uri="{FF2B5EF4-FFF2-40B4-BE49-F238E27FC236}">
                <a16:creationId xmlns:a16="http://schemas.microsoft.com/office/drawing/2014/main" id="{8C5CD440-5C82-D244-AFAB-C638A8B4CE6E}"/>
              </a:ext>
            </a:extLst>
          </p:cNvPr>
          <p:cNvSpPr/>
          <p:nvPr/>
        </p:nvSpPr>
        <p:spPr>
          <a:xfrm>
            <a:off x="8316277" y="2525202"/>
            <a:ext cx="1355591" cy="513797"/>
          </a:xfrm>
          <a:prstGeom prst="wedgeRoundRectCallout">
            <a:avLst>
              <a:gd name="adj1" fmla="val -27330"/>
              <a:gd name="adj2" fmla="val -40319"/>
              <a:gd name="adj3" fmla="val 16667"/>
            </a:avLst>
          </a:prstGeom>
          <a:noFill/>
          <a:ln w="12700" cap="flat" cmpd="sng">
            <a:solidFill>
              <a:schemeClr val="tx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400" b="1" dirty="0">
                <a:solidFill>
                  <a:srgbClr val="000000"/>
                </a:solidFill>
                <a:latin typeface="+mj-lt"/>
                <a:ea typeface="Helvetica Neue"/>
                <a:cs typeface="Helvetica Neue"/>
                <a:sym typeface="Helvetica Neue"/>
              </a:rPr>
              <a:t>Wi-Fi Resources</a:t>
            </a:r>
            <a:endParaRPr lang="en-US" sz="2000" dirty="0">
              <a:solidFill>
                <a:srgbClr val="000000"/>
              </a:solidFill>
              <a:latin typeface="+mj-lt"/>
              <a:ea typeface="Helvetica Neue"/>
              <a:cs typeface="Helvetica Neue"/>
              <a:sym typeface="Helvetica Neue"/>
            </a:endParaRPr>
          </a:p>
        </p:txBody>
      </p:sp>
      <p:sp>
        <p:nvSpPr>
          <p:cNvPr id="34" name="Google Shape;241;p27">
            <a:extLst>
              <a:ext uri="{FF2B5EF4-FFF2-40B4-BE49-F238E27FC236}">
                <a16:creationId xmlns:a16="http://schemas.microsoft.com/office/drawing/2014/main" id="{885893B6-2DEA-DE4B-9DCB-C178625B5EE6}"/>
              </a:ext>
            </a:extLst>
          </p:cNvPr>
          <p:cNvSpPr/>
          <p:nvPr/>
        </p:nvSpPr>
        <p:spPr>
          <a:xfrm>
            <a:off x="8341201" y="3906066"/>
            <a:ext cx="1355591" cy="513797"/>
          </a:xfrm>
          <a:prstGeom prst="wedgeRoundRectCallout">
            <a:avLst>
              <a:gd name="adj1" fmla="val -27330"/>
              <a:gd name="adj2" fmla="val -40319"/>
              <a:gd name="adj3" fmla="val 16667"/>
            </a:avLst>
          </a:prstGeom>
          <a:noFill/>
          <a:ln w="12700" cap="flat" cmpd="sng">
            <a:solidFill>
              <a:schemeClr val="tx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r>
              <a:rPr lang="en-US" sz="1400" b="1" dirty="0">
                <a:solidFill>
                  <a:srgbClr val="000000"/>
                </a:solidFill>
                <a:latin typeface="+mj-lt"/>
                <a:ea typeface="Helvetica Neue"/>
                <a:cs typeface="Helvetica Neue"/>
                <a:sym typeface="Helvetica Neue"/>
              </a:rPr>
              <a:t>Census Data</a:t>
            </a:r>
            <a:endParaRPr lang="en-US" sz="2000" dirty="0">
              <a:solidFill>
                <a:srgbClr val="000000"/>
              </a:solidFill>
              <a:latin typeface="+mj-lt"/>
              <a:ea typeface="Helvetica Neue"/>
              <a:cs typeface="Helvetica Neue"/>
              <a:sym typeface="Helvetica Neue"/>
            </a:endParaRPr>
          </a:p>
        </p:txBody>
      </p:sp>
      <p:sp>
        <p:nvSpPr>
          <p:cNvPr id="2" name="Rounded Rectangle 1">
            <a:extLst>
              <a:ext uri="{FF2B5EF4-FFF2-40B4-BE49-F238E27FC236}">
                <a16:creationId xmlns:a16="http://schemas.microsoft.com/office/drawing/2014/main" id="{21E0354B-0D22-CF4C-AF22-A35A36FEF4BE}"/>
              </a:ext>
            </a:extLst>
          </p:cNvPr>
          <p:cNvSpPr/>
          <p:nvPr/>
        </p:nvSpPr>
        <p:spPr>
          <a:xfrm>
            <a:off x="7380088" y="476229"/>
            <a:ext cx="3302102" cy="1681316"/>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a:extLst>
              <a:ext uri="{FF2B5EF4-FFF2-40B4-BE49-F238E27FC236}">
                <a16:creationId xmlns:a16="http://schemas.microsoft.com/office/drawing/2014/main" id="{03436533-1EC4-234D-87DF-D0B96AAC281B}"/>
              </a:ext>
            </a:extLst>
          </p:cNvPr>
          <p:cNvSpPr/>
          <p:nvPr/>
        </p:nvSpPr>
        <p:spPr>
          <a:xfrm>
            <a:off x="7380087" y="4694340"/>
            <a:ext cx="3302102" cy="1681316"/>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Google Shape;251;p27">
            <a:extLst>
              <a:ext uri="{FF2B5EF4-FFF2-40B4-BE49-F238E27FC236}">
                <a16:creationId xmlns:a16="http://schemas.microsoft.com/office/drawing/2014/main" id="{33D09C39-682E-C94B-93E1-ADAFEA7569A1}"/>
              </a:ext>
            </a:extLst>
          </p:cNvPr>
          <p:cNvSpPr/>
          <p:nvPr/>
        </p:nvSpPr>
        <p:spPr>
          <a:xfrm>
            <a:off x="-1869" y="0"/>
            <a:ext cx="6322588" cy="6858000"/>
          </a:xfrm>
          <a:prstGeom prst="rect">
            <a:avLst/>
          </a:prstGeom>
          <a:solidFill>
            <a:schemeClr val="accent2">
              <a:alpha val="93333"/>
            </a:schemeClr>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38" name="TextBox 37">
            <a:extLst>
              <a:ext uri="{FF2B5EF4-FFF2-40B4-BE49-F238E27FC236}">
                <a16:creationId xmlns:a16="http://schemas.microsoft.com/office/drawing/2014/main" id="{E2A9FFD1-B5A1-1B48-953A-A545E5CAC9FC}"/>
              </a:ext>
            </a:extLst>
          </p:cNvPr>
          <p:cNvSpPr txBox="1"/>
          <p:nvPr/>
        </p:nvSpPr>
        <p:spPr>
          <a:xfrm>
            <a:off x="775504" y="413086"/>
            <a:ext cx="7292050" cy="461665"/>
          </a:xfrm>
          <a:prstGeom prst="rect">
            <a:avLst/>
          </a:prstGeom>
          <a:noFill/>
        </p:spPr>
        <p:txBody>
          <a:bodyPr wrap="square" rtlCol="0">
            <a:spAutoFit/>
          </a:bodyPr>
          <a:lstStyle/>
          <a:p>
            <a:r>
              <a:rPr lang="en-US" sz="2400" dirty="0">
                <a:latin typeface="+mj-lt"/>
              </a:rPr>
              <a:t>DATA</a:t>
            </a:r>
          </a:p>
        </p:txBody>
      </p:sp>
      <p:pic>
        <p:nvPicPr>
          <p:cNvPr id="40" name="Google Shape;254;p27" descr="Donut with solid fill">
            <a:extLst>
              <a:ext uri="{FF2B5EF4-FFF2-40B4-BE49-F238E27FC236}">
                <a16:creationId xmlns:a16="http://schemas.microsoft.com/office/drawing/2014/main" id="{F731E1A1-B0C8-EF44-B72B-D3CF5CF3BE0C}"/>
              </a:ext>
            </a:extLst>
          </p:cNvPr>
          <p:cNvPicPr preferRelativeResize="0"/>
          <p:nvPr/>
        </p:nvPicPr>
        <p:blipFill rotWithShape="1">
          <a:blip r:embed="rId3">
            <a:alphaModFix/>
          </a:blip>
          <a:srcRect/>
          <a:stretch/>
        </p:blipFill>
        <p:spPr>
          <a:xfrm>
            <a:off x="563784" y="4243175"/>
            <a:ext cx="706661" cy="706661"/>
          </a:xfrm>
          <a:prstGeom prst="rect">
            <a:avLst/>
          </a:prstGeom>
          <a:noFill/>
          <a:ln>
            <a:noFill/>
          </a:ln>
        </p:spPr>
      </p:pic>
      <p:pic>
        <p:nvPicPr>
          <p:cNvPr id="41" name="Google Shape;255;p27" descr="Wireless with solid fill">
            <a:extLst>
              <a:ext uri="{FF2B5EF4-FFF2-40B4-BE49-F238E27FC236}">
                <a16:creationId xmlns:a16="http://schemas.microsoft.com/office/drawing/2014/main" id="{27882E09-46A7-B34A-AE53-E0C8BC395A25}"/>
              </a:ext>
            </a:extLst>
          </p:cNvPr>
          <p:cNvPicPr preferRelativeResize="0"/>
          <p:nvPr/>
        </p:nvPicPr>
        <p:blipFill rotWithShape="1">
          <a:blip r:embed="rId4">
            <a:alphaModFix/>
          </a:blip>
          <a:srcRect/>
          <a:stretch/>
        </p:blipFill>
        <p:spPr>
          <a:xfrm>
            <a:off x="563784" y="1567831"/>
            <a:ext cx="706661" cy="706661"/>
          </a:xfrm>
          <a:prstGeom prst="rect">
            <a:avLst/>
          </a:prstGeom>
          <a:noFill/>
          <a:ln>
            <a:noFill/>
          </a:ln>
        </p:spPr>
      </p:pic>
      <p:sp>
        <p:nvSpPr>
          <p:cNvPr id="42" name="Google Shape;256;p27">
            <a:extLst>
              <a:ext uri="{FF2B5EF4-FFF2-40B4-BE49-F238E27FC236}">
                <a16:creationId xmlns:a16="http://schemas.microsoft.com/office/drawing/2014/main" id="{EC387CE3-601D-8247-8374-6883F811CE13}"/>
              </a:ext>
            </a:extLst>
          </p:cNvPr>
          <p:cNvSpPr txBox="1"/>
          <p:nvPr/>
        </p:nvSpPr>
        <p:spPr>
          <a:xfrm>
            <a:off x="1339079" y="1531343"/>
            <a:ext cx="4481853" cy="4062211"/>
          </a:xfrm>
          <a:prstGeom prst="rect">
            <a:avLst/>
          </a:prstGeom>
          <a:noFill/>
          <a:ln>
            <a:noFill/>
          </a:ln>
        </p:spPr>
        <p:txBody>
          <a:bodyPr spcFirstLastPara="1" wrap="square" lIns="121900" tIns="60933" rIns="121900" bIns="60933" anchor="t" anchorCtr="0">
            <a:spAutoFit/>
          </a:bodyPr>
          <a:lstStyle/>
          <a:p>
            <a:pPr algn="just">
              <a:buClr>
                <a:srgbClr val="000000"/>
              </a:buClr>
              <a:buSzPts val="1600"/>
            </a:pPr>
            <a:r>
              <a:rPr lang="en-US" sz="2133" b="1" dirty="0">
                <a:solidFill>
                  <a:srgbClr val="FFFFFF"/>
                </a:solidFill>
                <a:ea typeface="Calibri"/>
                <a:cs typeface="Calibri"/>
                <a:sym typeface="Calibri"/>
              </a:rPr>
              <a:t>Infrastructure</a:t>
            </a:r>
            <a:endParaRPr sz="1867" dirty="0">
              <a:solidFill>
                <a:srgbClr val="000000"/>
              </a:solidFill>
              <a:ea typeface="Arial"/>
              <a:cs typeface="Arial"/>
              <a:sym typeface="Arial"/>
            </a:endParaRPr>
          </a:p>
          <a:p>
            <a:pPr algn="just">
              <a:buClr>
                <a:srgbClr val="000000"/>
              </a:buClr>
              <a:buSzPts val="1600"/>
            </a:pPr>
            <a:r>
              <a:rPr lang="en-US" sz="2133" dirty="0">
                <a:solidFill>
                  <a:srgbClr val="FFFFFF"/>
                </a:solidFill>
                <a:latin typeface="+mj-lt"/>
                <a:ea typeface="Calibri"/>
                <a:cs typeface="Calibri"/>
                <a:sym typeface="Calibri"/>
              </a:rPr>
              <a:t>Where needs more Internet coverage</a:t>
            </a:r>
            <a:endParaRPr sz="1867" dirty="0">
              <a:solidFill>
                <a:srgbClr val="000000"/>
              </a:solidFill>
              <a:latin typeface="+mj-lt"/>
              <a:ea typeface="Arial"/>
              <a:cs typeface="Arial"/>
              <a:sym typeface="Arial"/>
            </a:endParaRPr>
          </a:p>
          <a:p>
            <a:pPr algn="just">
              <a:buClr>
                <a:srgbClr val="000000"/>
              </a:buClr>
              <a:buSzPts val="1600"/>
            </a:pPr>
            <a:endParaRPr sz="2133" dirty="0">
              <a:solidFill>
                <a:srgbClr val="FFFFFF"/>
              </a:solidFill>
              <a:latin typeface="+mj-lt"/>
              <a:ea typeface="Calibri"/>
              <a:cs typeface="Calibri"/>
              <a:sym typeface="Calibri"/>
            </a:endParaRPr>
          </a:p>
          <a:p>
            <a:pPr algn="just">
              <a:buClr>
                <a:srgbClr val="000000"/>
              </a:buClr>
              <a:buSzPts val="1600"/>
            </a:pPr>
            <a:endParaRPr sz="2133" dirty="0">
              <a:solidFill>
                <a:srgbClr val="FFFFFF"/>
              </a:solidFill>
              <a:latin typeface="+mj-lt"/>
              <a:ea typeface="Calibri"/>
              <a:cs typeface="Calibri"/>
              <a:sym typeface="Calibri"/>
            </a:endParaRPr>
          </a:p>
          <a:p>
            <a:pPr algn="just">
              <a:buClr>
                <a:srgbClr val="000000"/>
              </a:buClr>
              <a:buSzPts val="1600"/>
            </a:pPr>
            <a:r>
              <a:rPr lang="en-US" sz="2400" b="1" dirty="0">
                <a:solidFill>
                  <a:srgbClr val="FFFFFF"/>
                </a:solidFill>
                <a:latin typeface="+mj-lt"/>
                <a:ea typeface="Calibri"/>
                <a:cs typeface="Calibri"/>
                <a:sym typeface="Calibri"/>
              </a:rPr>
              <a:t>Census</a:t>
            </a:r>
            <a:endParaRPr lang="en-US" dirty="0">
              <a:solidFill>
                <a:srgbClr val="000000"/>
              </a:solidFill>
              <a:latin typeface="+mj-lt"/>
              <a:ea typeface="Arial"/>
              <a:cs typeface="Arial"/>
              <a:sym typeface="Arial"/>
            </a:endParaRPr>
          </a:p>
          <a:p>
            <a:pPr algn="just">
              <a:buClr>
                <a:srgbClr val="000000"/>
              </a:buClr>
              <a:buSzPts val="1600"/>
            </a:pPr>
            <a:r>
              <a:rPr lang="en-US" sz="2400" dirty="0">
                <a:solidFill>
                  <a:srgbClr val="FFFFFF"/>
                </a:solidFill>
                <a:latin typeface="+mj-lt"/>
                <a:ea typeface="Calibri"/>
                <a:cs typeface="Calibri"/>
                <a:sym typeface="Calibri"/>
              </a:rPr>
              <a:t>Where to send</a:t>
            </a:r>
            <a:endParaRPr lang="en-US" sz="2133" b="1" dirty="0">
              <a:solidFill>
                <a:srgbClr val="FFFFFF"/>
              </a:solidFill>
              <a:latin typeface="+mj-lt"/>
              <a:ea typeface="Calibri"/>
              <a:cs typeface="Calibri"/>
              <a:sym typeface="Calibri"/>
            </a:endParaRPr>
          </a:p>
          <a:p>
            <a:pPr algn="just">
              <a:buClr>
                <a:srgbClr val="000000"/>
              </a:buClr>
              <a:buSzPts val="1600"/>
            </a:pPr>
            <a:endParaRPr lang="en-US" sz="2133" b="1" dirty="0">
              <a:solidFill>
                <a:srgbClr val="FFFFFF"/>
              </a:solidFill>
              <a:latin typeface="+mj-lt"/>
              <a:ea typeface="Calibri"/>
              <a:cs typeface="Calibri"/>
              <a:sym typeface="Calibri"/>
            </a:endParaRPr>
          </a:p>
          <a:p>
            <a:pPr algn="just">
              <a:buClr>
                <a:srgbClr val="000000"/>
              </a:buClr>
              <a:buSzPts val="1600"/>
            </a:pPr>
            <a:endParaRPr lang="en-US" sz="2133" b="1" dirty="0">
              <a:solidFill>
                <a:srgbClr val="FFFFFF"/>
              </a:solidFill>
              <a:latin typeface="+mj-lt"/>
              <a:ea typeface="Calibri"/>
              <a:cs typeface="Calibri"/>
              <a:sym typeface="Calibri"/>
            </a:endParaRPr>
          </a:p>
          <a:p>
            <a:pPr algn="just">
              <a:buClr>
                <a:srgbClr val="000000"/>
              </a:buClr>
              <a:buSzPts val="1600"/>
            </a:pPr>
            <a:r>
              <a:rPr lang="en-US" sz="2133" b="1" dirty="0">
                <a:solidFill>
                  <a:srgbClr val="FFFFFF"/>
                </a:solidFill>
                <a:latin typeface="+mj-lt"/>
                <a:ea typeface="Calibri"/>
                <a:cs typeface="Calibri"/>
                <a:sym typeface="Calibri"/>
              </a:rPr>
              <a:t>Food Supply Resources</a:t>
            </a:r>
            <a:endParaRPr sz="1867" dirty="0">
              <a:solidFill>
                <a:srgbClr val="000000"/>
              </a:solidFill>
              <a:latin typeface="+mj-lt"/>
              <a:ea typeface="Arial"/>
              <a:cs typeface="Arial"/>
              <a:sym typeface="Arial"/>
            </a:endParaRPr>
          </a:p>
          <a:p>
            <a:pPr algn="just">
              <a:buClr>
                <a:srgbClr val="000000"/>
              </a:buClr>
              <a:buSzPts val="1600"/>
            </a:pPr>
            <a:r>
              <a:rPr lang="en-US" sz="2133" dirty="0">
                <a:solidFill>
                  <a:srgbClr val="FFFFFF"/>
                </a:solidFill>
                <a:latin typeface="+mj-lt"/>
                <a:ea typeface="Calibri"/>
                <a:cs typeface="Calibri"/>
                <a:sym typeface="Calibri"/>
              </a:rPr>
              <a:t>Where and When to collect the food</a:t>
            </a:r>
            <a:endParaRPr sz="1867" dirty="0">
              <a:solidFill>
                <a:srgbClr val="000000"/>
              </a:solidFill>
              <a:latin typeface="+mj-lt"/>
              <a:ea typeface="Arial"/>
              <a:cs typeface="Arial"/>
              <a:sym typeface="Arial"/>
            </a:endParaRPr>
          </a:p>
          <a:p>
            <a:pPr algn="just">
              <a:buClr>
                <a:srgbClr val="000000"/>
              </a:buClr>
              <a:buSzPts val="1600"/>
            </a:pPr>
            <a:endParaRPr sz="1867" b="1" dirty="0">
              <a:solidFill>
                <a:srgbClr val="FFFFFF"/>
              </a:solidFill>
              <a:latin typeface="+mj-lt"/>
              <a:ea typeface="Calibri"/>
              <a:cs typeface="Calibri"/>
              <a:sym typeface="Calibri"/>
            </a:endParaRPr>
          </a:p>
          <a:p>
            <a:pPr algn="just">
              <a:buClr>
                <a:srgbClr val="000000"/>
              </a:buClr>
              <a:buSzPts val="1600"/>
            </a:pPr>
            <a:endParaRPr sz="1867" b="1" dirty="0">
              <a:solidFill>
                <a:srgbClr val="FFFFFF"/>
              </a:solidFill>
              <a:latin typeface="+mj-lt"/>
              <a:ea typeface="Calibri"/>
              <a:cs typeface="Calibri"/>
              <a:sym typeface="Calibri"/>
            </a:endParaRPr>
          </a:p>
        </p:txBody>
      </p:sp>
      <p:pic>
        <p:nvPicPr>
          <p:cNvPr id="44" name="Google Shape;253;p27" descr="Child with balloon with solid fill">
            <a:extLst>
              <a:ext uri="{FF2B5EF4-FFF2-40B4-BE49-F238E27FC236}">
                <a16:creationId xmlns:a16="http://schemas.microsoft.com/office/drawing/2014/main" id="{45B84A7B-6F1E-F644-A2C0-4AC982125C11}"/>
              </a:ext>
            </a:extLst>
          </p:cNvPr>
          <p:cNvPicPr preferRelativeResize="0"/>
          <p:nvPr/>
        </p:nvPicPr>
        <p:blipFill rotWithShape="1">
          <a:blip r:embed="rId5">
            <a:alphaModFix/>
          </a:blip>
          <a:srcRect/>
          <a:stretch/>
        </p:blipFill>
        <p:spPr>
          <a:xfrm>
            <a:off x="563784" y="2922879"/>
            <a:ext cx="706661" cy="7066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C80E-19F0-114C-A742-8D1B31AA8AE4}"/>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168849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BD3E434-9EEA-B44B-BDF9-54D50BEF35DE}"/>
              </a:ext>
            </a:extLst>
          </p:cNvPr>
          <p:cNvGrpSpPr/>
          <p:nvPr/>
        </p:nvGrpSpPr>
        <p:grpSpPr>
          <a:xfrm>
            <a:off x="579047" y="2352700"/>
            <a:ext cx="5409236" cy="3786465"/>
            <a:chOff x="6373545" y="1535767"/>
            <a:chExt cx="5409236" cy="3786465"/>
          </a:xfrm>
        </p:grpSpPr>
        <p:pic>
          <p:nvPicPr>
            <p:cNvPr id="3" name="Picture 2" descr="Map&#10;&#10;Description automatically generated">
              <a:extLst>
                <a:ext uri="{FF2B5EF4-FFF2-40B4-BE49-F238E27FC236}">
                  <a16:creationId xmlns:a16="http://schemas.microsoft.com/office/drawing/2014/main" id="{D64AA816-0303-D54D-829E-3594CEE1CC14}"/>
                </a:ext>
              </a:extLst>
            </p:cNvPr>
            <p:cNvPicPr>
              <a:picLocks noChangeAspect="1"/>
            </p:cNvPicPr>
            <p:nvPr/>
          </p:nvPicPr>
          <p:blipFill>
            <a:blip r:embed="rId2"/>
            <a:stretch>
              <a:fillRect/>
            </a:stretch>
          </p:blipFill>
          <p:spPr>
            <a:xfrm>
              <a:off x="6373545" y="1535767"/>
              <a:ext cx="5409236" cy="3786465"/>
            </a:xfrm>
            <a:prstGeom prst="rect">
              <a:avLst/>
            </a:prstGeom>
          </p:spPr>
        </p:pic>
        <p:sp>
          <p:nvSpPr>
            <p:cNvPr id="15" name="TextBox 14">
              <a:extLst>
                <a:ext uri="{FF2B5EF4-FFF2-40B4-BE49-F238E27FC236}">
                  <a16:creationId xmlns:a16="http://schemas.microsoft.com/office/drawing/2014/main" id="{C160A09B-2FDF-BD42-8236-CCD885F96C62}"/>
                </a:ext>
              </a:extLst>
            </p:cNvPr>
            <p:cNvSpPr txBox="1"/>
            <p:nvPr/>
          </p:nvSpPr>
          <p:spPr>
            <a:xfrm>
              <a:off x="10683432" y="4830788"/>
              <a:ext cx="810229" cy="200055"/>
            </a:xfrm>
            <a:prstGeom prst="rect">
              <a:avLst/>
            </a:prstGeom>
            <a:solidFill>
              <a:schemeClr val="tx1"/>
            </a:solid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City meal sites</a:t>
              </a:r>
            </a:p>
          </p:txBody>
        </p:sp>
        <p:pic>
          <p:nvPicPr>
            <p:cNvPr id="16" name="Picture 15" descr="Map&#10;&#10;Description automatically generated with low confidence">
              <a:extLst>
                <a:ext uri="{FF2B5EF4-FFF2-40B4-BE49-F238E27FC236}">
                  <a16:creationId xmlns:a16="http://schemas.microsoft.com/office/drawing/2014/main" id="{290B5CD4-F8E9-6E4F-8139-705F1918FD6A}"/>
                </a:ext>
              </a:extLst>
            </p:cNvPr>
            <p:cNvPicPr>
              <a:picLocks noChangeAspect="1"/>
            </p:cNvPicPr>
            <p:nvPr/>
          </p:nvPicPr>
          <p:blipFill rotWithShape="1">
            <a:blip r:embed="rId3"/>
            <a:srcRect l="80559" t="88389" r="16445" b="7331"/>
            <a:stretch/>
          </p:blipFill>
          <p:spPr>
            <a:xfrm>
              <a:off x="10579257" y="4849793"/>
              <a:ext cx="162045" cy="162046"/>
            </a:xfrm>
            <a:prstGeom prst="rect">
              <a:avLst/>
            </a:prstGeom>
          </p:spPr>
        </p:pic>
      </p:grpSp>
      <p:sp>
        <p:nvSpPr>
          <p:cNvPr id="19" name="TextBox 18">
            <a:extLst>
              <a:ext uri="{FF2B5EF4-FFF2-40B4-BE49-F238E27FC236}">
                <a16:creationId xmlns:a16="http://schemas.microsoft.com/office/drawing/2014/main" id="{620E5F5B-999F-EF45-B06E-CF434C4C1A81}"/>
              </a:ext>
            </a:extLst>
          </p:cNvPr>
          <p:cNvSpPr txBox="1"/>
          <p:nvPr/>
        </p:nvSpPr>
        <p:spPr>
          <a:xfrm>
            <a:off x="775503" y="413086"/>
            <a:ext cx="7321361" cy="1569660"/>
          </a:xfrm>
          <a:prstGeom prst="rect">
            <a:avLst/>
          </a:prstGeom>
          <a:noFill/>
        </p:spPr>
        <p:txBody>
          <a:bodyPr wrap="square" rtlCol="0">
            <a:spAutoFit/>
          </a:bodyPr>
          <a:lstStyle/>
          <a:p>
            <a:r>
              <a:rPr lang="en-US" dirty="0">
                <a:solidFill>
                  <a:schemeClr val="bg1"/>
                </a:solidFill>
              </a:rPr>
              <a:t>EXISITNG MEAL SITES</a:t>
            </a:r>
          </a:p>
          <a:p>
            <a:r>
              <a:rPr lang="en-US" dirty="0"/>
              <a:t>The City and its partners provide free food and meals to supplement the existing food pantry network.</a:t>
            </a:r>
          </a:p>
          <a:p>
            <a:pPr marL="285750" indent="-285750">
              <a:buFont typeface="Arial" panose="020B0604020202020204" pitchFamily="34" charset="0"/>
              <a:buChar char="•"/>
            </a:pPr>
            <a:r>
              <a:rPr lang="en-US" sz="1400" dirty="0"/>
              <a:t>Student meal sites provide free meals for children and youth.</a:t>
            </a:r>
          </a:p>
          <a:p>
            <a:pPr marL="285750" indent="-285750">
              <a:buFont typeface="Arial" panose="020B0604020202020204" pitchFamily="34" charset="0"/>
              <a:buChar char="•"/>
            </a:pPr>
            <a:r>
              <a:rPr lang="en-US" sz="1400" dirty="0"/>
              <a:t>Senior meal sites offer grab-and-go meals for older adults. </a:t>
            </a:r>
          </a:p>
          <a:p>
            <a:pPr marL="285750" indent="-285750">
              <a:buFont typeface="Arial" panose="020B0604020202020204" pitchFamily="34" charset="0"/>
              <a:buChar char="•"/>
            </a:pPr>
            <a:r>
              <a:rPr lang="en-US" sz="1400" dirty="0"/>
              <a:t>Meal sites for residents experiencing hunger and homelessness. </a:t>
            </a:r>
            <a:endParaRPr lang="en-US" sz="2800" dirty="0">
              <a:solidFill>
                <a:schemeClr val="bg1"/>
              </a:solidFill>
            </a:endParaRPr>
          </a:p>
        </p:txBody>
      </p:sp>
      <p:pic>
        <p:nvPicPr>
          <p:cNvPr id="20" name="Picture 19" descr="Map&#10;&#10;Description automatically generated with low confidence">
            <a:extLst>
              <a:ext uri="{FF2B5EF4-FFF2-40B4-BE49-F238E27FC236}">
                <a16:creationId xmlns:a16="http://schemas.microsoft.com/office/drawing/2014/main" id="{40CFADA4-BB38-6D44-B645-F193C1BBF86F}"/>
              </a:ext>
            </a:extLst>
          </p:cNvPr>
          <p:cNvPicPr>
            <a:picLocks noChangeAspect="1"/>
          </p:cNvPicPr>
          <p:nvPr/>
        </p:nvPicPr>
        <p:blipFill>
          <a:blip r:embed="rId3"/>
          <a:stretch>
            <a:fillRect/>
          </a:stretch>
        </p:blipFill>
        <p:spPr>
          <a:xfrm>
            <a:off x="6390968" y="2352700"/>
            <a:ext cx="5409236" cy="3786465"/>
          </a:xfrm>
          <a:prstGeom prst="rect">
            <a:avLst/>
          </a:prstGeom>
        </p:spPr>
      </p:pic>
    </p:spTree>
    <p:extLst>
      <p:ext uri="{BB962C8B-B14F-4D97-AF65-F5344CB8AC3E}">
        <p14:creationId xmlns:p14="http://schemas.microsoft.com/office/powerpoint/2010/main" val="3649058870"/>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{7F16FBFC-8F9C-CC47-B02F-7E83839B1652}tf10001070</Template>
  <TotalTime>180</TotalTime>
  <Words>1272</Words>
  <Application>Microsoft Macintosh PowerPoint</Application>
  <PresentationFormat>Widescreen</PresentationFormat>
  <Paragraphs>171</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vt:lpstr>
      <vt:lpstr>Calibri</vt:lpstr>
      <vt:lpstr>Georgia</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Vennapusa, Pushpahasa</dc:creator>
  <cp:lastModifiedBy>Vennapusa, Pushpahasa</cp:lastModifiedBy>
  <cp:revision>10</cp:revision>
  <dcterms:created xsi:type="dcterms:W3CDTF">2022-04-22T08:01:00Z</dcterms:created>
  <dcterms:modified xsi:type="dcterms:W3CDTF">2022-04-22T11:01:09Z</dcterms:modified>
</cp:coreProperties>
</file>